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84" r:id="rId2"/>
    <p:sldId id="437" r:id="rId3"/>
    <p:sldId id="517" r:id="rId4"/>
    <p:sldId id="519" r:id="rId5"/>
    <p:sldId id="520" r:id="rId6"/>
    <p:sldId id="521" r:id="rId7"/>
    <p:sldId id="575" r:id="rId8"/>
    <p:sldId id="576" r:id="rId9"/>
    <p:sldId id="577" r:id="rId10"/>
    <p:sldId id="522" r:id="rId11"/>
    <p:sldId id="525" r:id="rId12"/>
    <p:sldId id="516" r:id="rId13"/>
    <p:sldId id="527" r:id="rId14"/>
    <p:sldId id="561" r:id="rId15"/>
    <p:sldId id="529" r:id="rId16"/>
    <p:sldId id="530" r:id="rId17"/>
    <p:sldId id="578" r:id="rId18"/>
    <p:sldId id="531" r:id="rId19"/>
    <p:sldId id="581" r:id="rId20"/>
    <p:sldId id="582" r:id="rId21"/>
    <p:sldId id="579" r:id="rId22"/>
    <p:sldId id="53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30A0"/>
    <a:srgbClr val="00B0F0"/>
    <a:srgbClr val="92D05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0DC2-1DAE-3C1A-C9CA-36FC18EEF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F3123-8C8C-9AB0-C400-0C804235F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56B13C-FC97-12A3-C22F-AE7ABA17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0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5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4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18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7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4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60644-36BF-E1FF-199F-E434C676D0E9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abric&#10;&#10;Description automatically generated">
            <a:extLst>
              <a:ext uri="{FF2B5EF4-FFF2-40B4-BE49-F238E27FC236}">
                <a16:creationId xmlns:a16="http://schemas.microsoft.com/office/drawing/2014/main" id="{F8D263A7-DAB1-C1AC-9B00-0219C7D790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562" cy="6858004"/>
          </a:xfrm>
          <a:prstGeom prst="rect">
            <a:avLst/>
          </a:prstGeom>
        </p:spPr>
      </p:pic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32A6109-47CB-F3FD-7A5C-64895C4424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40438" y="0"/>
            <a:ext cx="751562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2.png"/><Relationship Id="rId7" Type="http://schemas.openxmlformats.org/officeDocument/2006/relationships/image" Target="../media/image1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microsoft.com/office/2017/06/relationships/model3d" Target="../media/model3d1.glb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33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5.png"/><Relationship Id="rId5" Type="http://schemas.openxmlformats.org/officeDocument/2006/relationships/image" Target="../media/image134.png"/><Relationship Id="rId15" Type="http://schemas.openxmlformats.org/officeDocument/2006/relationships/image" Target="../media/image36.png"/><Relationship Id="rId10" Type="http://schemas.openxmlformats.org/officeDocument/2006/relationships/image" Target="../media/image139.png"/><Relationship Id="rId4" Type="http://schemas.openxmlformats.org/officeDocument/2006/relationships/image" Target="../media/image3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microsoft.com/office/2017/06/relationships/model3d" Target="../media/model3d1.glb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microsoft.com/office/2017/06/relationships/model3d" Target="../media/model3d1.glb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2.png"/><Relationship Id="rId3" Type="http://schemas.microsoft.com/office/2017/06/relationships/model3d" Target="../media/model3d1.glb"/><Relationship Id="rId7" Type="http://schemas.openxmlformats.org/officeDocument/2006/relationships/image" Target="../media/image56.png"/><Relationship Id="rId12" Type="http://schemas.openxmlformats.org/officeDocument/2006/relationships/image" Target="../media/image69.png"/><Relationship Id="rId17" Type="http://schemas.openxmlformats.org/officeDocument/2006/relationships/image" Target="../media/image66.png"/><Relationship Id="rId2" Type="http://schemas.openxmlformats.org/officeDocument/2006/relationships/image" Target="../media/image5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67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1.png"/><Relationship Id="rId7" Type="http://schemas.openxmlformats.org/officeDocument/2006/relationships/image" Target="../media/image3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3191.png"/><Relationship Id="rId4" Type="http://schemas.openxmlformats.org/officeDocument/2006/relationships/image" Target="../media/image318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2.png"/><Relationship Id="rId3" Type="http://schemas.microsoft.com/office/2017/06/relationships/model3d" Target="../media/model3d1.glb"/><Relationship Id="rId7" Type="http://schemas.openxmlformats.org/officeDocument/2006/relationships/image" Target="../media/image56.png"/><Relationship Id="rId12" Type="http://schemas.openxmlformats.org/officeDocument/2006/relationships/image" Target="../media/image73.png"/><Relationship Id="rId17" Type="http://schemas.openxmlformats.org/officeDocument/2006/relationships/image" Target="../media/image74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7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dev.stackexchange.com/questions/136174/im-rotating-an-object-on-two-axes-so-why-does-it-keep-twisting-around-the-thi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00.png"/><Relationship Id="rId7" Type="http://schemas.openxmlformats.org/officeDocument/2006/relationships/image" Target="../media/image4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720.png"/><Relationship Id="rId4" Type="http://schemas.openxmlformats.org/officeDocument/2006/relationships/image" Target="../media/image71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1.png"/><Relationship Id="rId3" Type="http://schemas.openxmlformats.org/officeDocument/2006/relationships/image" Target="../media/image3281.png"/><Relationship Id="rId7" Type="http://schemas.openxmlformats.org/officeDocument/2006/relationships/image" Target="../media/image7.png"/><Relationship Id="rId12" Type="http://schemas.openxmlformats.org/officeDocument/2006/relationships/image" Target="../media/image3361.png"/><Relationship Id="rId2" Type="http://schemas.openxmlformats.org/officeDocument/2006/relationships/image" Target="../media/image327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351.png"/><Relationship Id="rId5" Type="http://schemas.openxmlformats.org/officeDocument/2006/relationships/image" Target="../media/image3301.png"/><Relationship Id="rId10" Type="http://schemas.openxmlformats.org/officeDocument/2006/relationships/image" Target="../media/image3341.png"/><Relationship Id="rId4" Type="http://schemas.openxmlformats.org/officeDocument/2006/relationships/image" Target="../media/image329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80.png"/><Relationship Id="rId18" Type="http://schemas.openxmlformats.org/officeDocument/2006/relationships/image" Target="../media/image93.png"/><Relationship Id="rId3" Type="http://schemas.openxmlformats.org/officeDocument/2006/relationships/image" Target="../media/image790.png"/><Relationship Id="rId7" Type="http://schemas.openxmlformats.org/officeDocument/2006/relationships/image" Target="../media/image830.png"/><Relationship Id="rId12" Type="http://schemas.openxmlformats.org/officeDocument/2006/relationships/image" Target="../media/image11.png"/><Relationship Id="rId17" Type="http://schemas.openxmlformats.org/officeDocument/2006/relationships/image" Target="../media/image92.png"/><Relationship Id="rId2" Type="http://schemas.openxmlformats.org/officeDocument/2006/relationships/image" Target="../media/image780.png"/><Relationship Id="rId16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10.png"/><Relationship Id="rId5" Type="http://schemas.openxmlformats.org/officeDocument/2006/relationships/image" Target="../media/image810.png"/><Relationship Id="rId15" Type="http://schemas.openxmlformats.org/officeDocument/2006/relationships/image" Target="../media/image900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image" Target="../media/image800.png"/><Relationship Id="rId9" Type="http://schemas.microsoft.com/office/2017/06/relationships/model3d" Target="../media/model3d1.glb"/><Relationship Id="rId14" Type="http://schemas.openxmlformats.org/officeDocument/2006/relationships/image" Target="../media/image8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microsoft.com/office/2017/06/relationships/model3d" Target="../media/model3d1.glb"/><Relationship Id="rId9" Type="http://schemas.openxmlformats.org/officeDocument/2006/relationships/image" Target="../media/image13.png"/><Relationship Id="rId1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Простір Камери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2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EFE2-1519-0141-33C6-4CE5248A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7CE37-15EB-5F9E-56DA-BFB26AC96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499818" cy="1186551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Підсумовувати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вивели матриці які скасовують наше перетворення камери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uk-UA" dirty="0">
                    <a:latin typeface="YouTube Sans"/>
                  </a:rPr>
                  <a:t>орієнтація та положення</a:t>
                </a:r>
                <a:r>
                  <a:rPr lang="en-US" dirty="0">
                    <a:latin typeface="YouTube Sans"/>
                  </a:rPr>
                  <a:t>), </a:t>
                </a:r>
                <a:r>
                  <a:rPr lang="uk-UA" dirty="0">
                    <a:latin typeface="YouTube Sans"/>
                  </a:rPr>
                  <a:t>і рухають всі об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єкти так, щоби камера була в початку координат та дивилася в напрямку осі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і вони далі відносно неї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7CE37-15EB-5F9E-56DA-BFB26AC96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499818" cy="1186551"/>
              </a:xfrm>
              <a:blipFill>
                <a:blip r:embed="rId2"/>
                <a:stretch>
                  <a:fillRect l="-188" t="-3590" r="-1501"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CAFD72B-DD2D-D471-D894-5A9AA59EB459}"/>
              </a:ext>
            </a:extLst>
          </p:cNvPr>
          <p:cNvSpPr txBox="1"/>
          <p:nvPr/>
        </p:nvSpPr>
        <p:spPr>
          <a:xfrm>
            <a:off x="7761696" y="997322"/>
            <a:ext cx="300055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/Model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44B4A-7292-3396-D345-D2A53BCAD059}"/>
              </a:ext>
            </a:extLst>
          </p:cNvPr>
          <p:cNvSpPr txBox="1"/>
          <p:nvPr/>
        </p:nvSpPr>
        <p:spPr>
          <a:xfrm>
            <a:off x="7761695" y="2132311"/>
            <a:ext cx="3000550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Світу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/World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FB367-2B64-CCEE-D4F3-3C908AEB4A95}"/>
              </a:ext>
            </a:extLst>
          </p:cNvPr>
          <p:cNvSpPr txBox="1"/>
          <p:nvPr/>
        </p:nvSpPr>
        <p:spPr>
          <a:xfrm>
            <a:off x="7761694" y="3203461"/>
            <a:ext cx="3000549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Камери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/Camera Space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54118F-7535-42E2-DC87-508342A6C41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9261970" y="1366654"/>
            <a:ext cx="2" cy="76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DA557-5DAC-D455-BACA-B1402539569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9261969" y="2501643"/>
            <a:ext cx="1" cy="701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485DF1-5741-A157-3D7F-023FFB74777B}"/>
              </a:ext>
            </a:extLst>
          </p:cNvPr>
          <p:cNvSpPr txBox="1"/>
          <p:nvPr/>
        </p:nvSpPr>
        <p:spPr>
          <a:xfrm>
            <a:off x="9261970" y="1338884"/>
            <a:ext cx="2294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- Мастшабування</a:t>
            </a:r>
          </a:p>
          <a:p>
            <a:r>
              <a:rPr lang="uk-UA" sz="1400" dirty="0">
                <a:latin typeface="YouTube Sans"/>
              </a:rPr>
              <a:t>- Перевертання</a:t>
            </a:r>
          </a:p>
          <a:p>
            <a:r>
              <a:rPr lang="uk-UA" sz="1400" dirty="0">
                <a:latin typeface="YouTube Sans"/>
              </a:rPr>
              <a:t>- Паралельне Перенесення</a:t>
            </a:r>
          </a:p>
          <a:p>
            <a:endParaRPr lang="en-US" sz="1400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8D390-B65F-0B24-490B-27BABBFF952D}"/>
              </a:ext>
            </a:extLst>
          </p:cNvPr>
          <p:cNvSpPr txBox="1"/>
          <p:nvPr/>
        </p:nvSpPr>
        <p:spPr>
          <a:xfrm>
            <a:off x="9261968" y="2658539"/>
            <a:ext cx="160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Камери</a:t>
            </a:r>
            <a:endParaRPr lang="en-US" sz="1400" dirty="0">
              <a:latin typeface="YouTube San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569C4C8-4D58-F1BE-734D-153D10A65E1D}"/>
              </a:ext>
            </a:extLst>
          </p:cNvPr>
          <p:cNvSpPr txBox="1">
            <a:spLocks/>
          </p:cNvSpPr>
          <p:nvPr/>
        </p:nvSpPr>
        <p:spPr>
          <a:xfrm>
            <a:off x="1261872" y="3015352"/>
            <a:ext cx="6296772" cy="65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Цей новий простір з камерою в початку координат називається </a:t>
            </a:r>
            <a:r>
              <a:rPr lang="uk-UA" b="1" dirty="0">
                <a:latin typeface="YouTube Sans"/>
              </a:rPr>
              <a:t>Простір Камери</a:t>
            </a:r>
            <a:r>
              <a:rPr lang="en-US" b="1" dirty="0">
                <a:latin typeface="YouTube Sans"/>
              </a:rPr>
              <a:t>/Camera Space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EBF5CC-AF99-DE12-989E-D614F30C3173}"/>
              </a:ext>
            </a:extLst>
          </p:cNvPr>
          <p:cNvSpPr txBox="1">
            <a:spLocks/>
          </p:cNvSpPr>
          <p:nvPr/>
        </p:nvSpPr>
        <p:spPr>
          <a:xfrm>
            <a:off x="1261872" y="3717170"/>
            <a:ext cx="6296772" cy="1175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Попередній простір в якому ми знаходилися називається </a:t>
            </a:r>
            <a:r>
              <a:rPr lang="uk-UA" b="1" dirty="0">
                <a:latin typeface="YouTube Sans"/>
              </a:rPr>
              <a:t>Простір Світу</a:t>
            </a:r>
            <a:r>
              <a:rPr lang="en-US" b="1" dirty="0">
                <a:latin typeface="YouTube Sans"/>
              </a:rPr>
              <a:t>/World Space</a:t>
            </a:r>
          </a:p>
          <a:p>
            <a:pPr lvl="1"/>
            <a:r>
              <a:rPr lang="uk-UA" dirty="0">
                <a:latin typeface="YouTube Sans"/>
              </a:rPr>
              <a:t>Ми знаходимося у цьому просторі коли перетворюємо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 з орієнтацією та положенням</a:t>
            </a:r>
            <a:endParaRPr lang="en-US" dirty="0">
              <a:latin typeface="YouTube San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A6BE0F-A958-00E4-2E42-A5423C811FC6}"/>
              </a:ext>
            </a:extLst>
          </p:cNvPr>
          <p:cNvSpPr txBox="1">
            <a:spLocks/>
          </p:cNvSpPr>
          <p:nvPr/>
        </p:nvSpPr>
        <p:spPr>
          <a:xfrm>
            <a:off x="1261872" y="4892634"/>
            <a:ext cx="6296772" cy="1330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Коли ми не перетворюємо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єкт, ми знаходимося у </a:t>
            </a:r>
            <a:r>
              <a:rPr lang="uk-UA" b="1" dirty="0">
                <a:latin typeface="YouTube Sans"/>
              </a:rPr>
              <a:t>Просторі Об</a:t>
            </a:r>
            <a:r>
              <a:rPr lang="en-US" b="1" dirty="0">
                <a:latin typeface="YouTube Sans"/>
              </a:rPr>
              <a:t>’</a:t>
            </a:r>
            <a:r>
              <a:rPr lang="uk-UA" b="1" dirty="0">
                <a:latin typeface="YouTube Sans"/>
              </a:rPr>
              <a:t>єкта</a:t>
            </a:r>
            <a:r>
              <a:rPr lang="en-US" b="1" dirty="0">
                <a:latin typeface="YouTube Sans"/>
              </a:rPr>
              <a:t>/Model Space</a:t>
            </a:r>
          </a:p>
          <a:p>
            <a:pPr lvl="1"/>
            <a:r>
              <a:rPr lang="uk-UA" dirty="0">
                <a:latin typeface="YouTube Sans"/>
              </a:rPr>
              <a:t>Більшість часу, всі точки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єкта зосереджені навколо початку координат у цьому просторі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8886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/>
      <p:bldP spid="13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B90B-710B-B774-44B2-71669DE1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Камера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2C0A7-C558-E045-17B9-055C7FF31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789133" cy="2622884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Тепер можемо створити взаємодіючу камеру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Вперше, додамо можливість змінити положення камери вживаючи </a:t>
            </a:r>
            <a:r>
              <a:rPr lang="en-US" dirty="0">
                <a:latin typeface="YouTube Sans"/>
              </a:rPr>
              <a:t>WASD </a:t>
            </a:r>
            <a:r>
              <a:rPr lang="uk-UA" dirty="0">
                <a:latin typeface="YouTube Sans"/>
              </a:rPr>
              <a:t>клавіші в клавіатурі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встановимо швидкість для камери, і коли ми натискаємо ці клавіші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ми рухаємо камеру швидкість</a:t>
            </a:r>
            <a:r>
              <a:rPr lang="en-US" dirty="0">
                <a:latin typeface="YouTube Sans"/>
              </a:rPr>
              <a:t>*</a:t>
            </a:r>
            <a:r>
              <a:rPr lang="uk-UA" dirty="0">
                <a:latin typeface="YouTube Sans"/>
              </a:rPr>
              <a:t>час кадри (</a:t>
            </a:r>
            <a:r>
              <a:rPr lang="en-US" dirty="0">
                <a:latin typeface="YouTube Sans"/>
              </a:rPr>
              <a:t>velocity*</a:t>
            </a:r>
            <a:r>
              <a:rPr lang="en-US" dirty="0" err="1">
                <a:latin typeface="YouTube Sans"/>
              </a:rPr>
              <a:t>frametime</a:t>
            </a:r>
            <a:r>
              <a:rPr lang="en-US" dirty="0">
                <a:latin typeface="YouTube Sans"/>
              </a:rPr>
              <a:t>)</a:t>
            </a:r>
            <a:r>
              <a:rPr lang="uk-UA" dirty="0">
                <a:latin typeface="YouTube Sans"/>
              </a:rPr>
              <a:t> одиниць в притисненому напрямку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Коли ми малюємо наші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єкти, ми застосовуємо обернену матрицю перетворення камери, і далі растеризуємо так як попередньо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text, keyboard, computer, electronics&#10;&#10;Description automatically generated">
            <a:extLst>
              <a:ext uri="{FF2B5EF4-FFF2-40B4-BE49-F238E27FC236}">
                <a16:creationId xmlns:a16="http://schemas.microsoft.com/office/drawing/2014/main" id="{1764C33B-1B24-00BC-2AB7-710879F3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1" y="4521162"/>
            <a:ext cx="4875797" cy="2017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0772B-FF64-574F-CC2F-B7B906363311}"/>
              </a:ext>
            </a:extLst>
          </p:cNvPr>
          <p:cNvSpPr/>
          <p:nvPr/>
        </p:nvSpPr>
        <p:spPr>
          <a:xfrm>
            <a:off x="4367463" y="5191626"/>
            <a:ext cx="378995" cy="3489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15DC-BBBB-9EC2-F9A5-FFC97789C121}"/>
              </a:ext>
            </a:extLst>
          </p:cNvPr>
          <p:cNvSpPr/>
          <p:nvPr/>
        </p:nvSpPr>
        <p:spPr>
          <a:xfrm>
            <a:off x="4090737" y="5540542"/>
            <a:ext cx="1052763" cy="3489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>
                <a:latin typeface="YouTube Sans"/>
              </a:rPr>
              <a:t>Queue Live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6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AFD8-8BD7-A421-7DEA-A3B19CD3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Поворот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81E0-73E8-B16C-F0F0-455B765E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687666" cy="1975186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Щоби керувати обертанням, я покажу як створити камеру, що перетягується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Можна клацати у вікні і утримуйте мишку, і коли ви її руха</a:t>
            </a:r>
            <a:r>
              <a:rPr lang="uk-UA" dirty="0">
                <a:latin typeface="YouTube Sans"/>
              </a:rPr>
              <a:t>єте</a:t>
            </a:r>
            <a:r>
              <a:rPr lang="ru-RU" dirty="0">
                <a:latin typeface="YouTube Sans"/>
              </a:rPr>
              <a:t>, вона рухає камеру в протилежному напрямку, ніж ви рухалися</a:t>
            </a:r>
            <a:endParaRPr lang="en-US" dirty="0">
              <a:latin typeface="YouTube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5984E6-BBED-5BF2-BCF5-EBB6BAA09E0D}"/>
              </a:ext>
            </a:extLst>
          </p:cNvPr>
          <p:cNvSpPr/>
          <p:nvPr/>
        </p:nvSpPr>
        <p:spPr>
          <a:xfrm>
            <a:off x="6359548" y="2661712"/>
            <a:ext cx="1953491" cy="7095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E7D381-CBB8-B585-E78E-46D56B3DE382}"/>
              </a:ext>
            </a:extLst>
          </p:cNvPr>
          <p:cNvSpPr/>
          <p:nvPr/>
        </p:nvSpPr>
        <p:spPr>
          <a:xfrm>
            <a:off x="6359548" y="1952163"/>
            <a:ext cx="1953491" cy="1419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D2E96DBD-1323-9B20-435C-FE8840E80A85}"/>
              </a:ext>
            </a:extLst>
          </p:cNvPr>
          <p:cNvSpPr/>
          <p:nvPr/>
        </p:nvSpPr>
        <p:spPr>
          <a:xfrm>
            <a:off x="6507000" y="2468739"/>
            <a:ext cx="510639" cy="679862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204FA-E555-A373-F670-CA2E7DE7FA58}"/>
              </a:ext>
            </a:extLst>
          </p:cNvPr>
          <p:cNvSpPr/>
          <p:nvPr/>
        </p:nvSpPr>
        <p:spPr>
          <a:xfrm>
            <a:off x="7748957" y="2134745"/>
            <a:ext cx="136567" cy="1246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99F88-D02B-3FA6-823D-78621CD11D4A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7817240" y="2259436"/>
            <a:ext cx="1" cy="33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C67138C-8110-0E0B-5407-49F20FD8938B}"/>
              </a:ext>
            </a:extLst>
          </p:cNvPr>
          <p:cNvSpPr/>
          <p:nvPr/>
        </p:nvSpPr>
        <p:spPr>
          <a:xfrm>
            <a:off x="8913725" y="2886601"/>
            <a:ext cx="1953491" cy="4868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9A98FF-DB3E-AA38-FAA1-3069B4BE69E0}"/>
              </a:ext>
            </a:extLst>
          </p:cNvPr>
          <p:cNvSpPr/>
          <p:nvPr/>
        </p:nvSpPr>
        <p:spPr>
          <a:xfrm>
            <a:off x="8913725" y="1954389"/>
            <a:ext cx="1953491" cy="1419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70A05EDB-B39E-366C-BEFD-7A1B6529C646}"/>
              </a:ext>
            </a:extLst>
          </p:cNvPr>
          <p:cNvSpPr/>
          <p:nvPr/>
        </p:nvSpPr>
        <p:spPr>
          <a:xfrm>
            <a:off x="9061177" y="2688717"/>
            <a:ext cx="510639" cy="679862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0EC5C9-DF9A-EA32-D122-C4453129BA1B}"/>
                  </a:ext>
                </a:extLst>
              </p:cNvPr>
              <p:cNvSpPr txBox="1"/>
              <p:nvPr/>
            </p:nvSpPr>
            <p:spPr>
              <a:xfrm>
                <a:off x="8475331" y="2562831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0EC5C9-DF9A-EA32-D122-C4453129B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331" y="2562831"/>
                <a:ext cx="264496" cy="276999"/>
              </a:xfrm>
              <a:prstGeom prst="rect">
                <a:avLst/>
              </a:prstGeom>
              <a:blipFill>
                <a:blip r:embed="rId2"/>
                <a:stretch>
                  <a:fillRect l="-13636" r="-1136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71E46AA-F602-9F59-914A-8334EC87AF17}"/>
              </a:ext>
            </a:extLst>
          </p:cNvPr>
          <p:cNvSpPr/>
          <p:nvPr/>
        </p:nvSpPr>
        <p:spPr>
          <a:xfrm>
            <a:off x="7757368" y="2570866"/>
            <a:ext cx="119744" cy="1120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7AB1AC-F49B-3E78-713B-AAB53FB062DF}"/>
              </a:ext>
            </a:extLst>
          </p:cNvPr>
          <p:cNvSpPr/>
          <p:nvPr/>
        </p:nvSpPr>
        <p:spPr>
          <a:xfrm>
            <a:off x="6359548" y="4411267"/>
            <a:ext cx="1953491" cy="7095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F92F29-31E9-AFE3-5555-11BD1C14CB5A}"/>
              </a:ext>
            </a:extLst>
          </p:cNvPr>
          <p:cNvSpPr/>
          <p:nvPr/>
        </p:nvSpPr>
        <p:spPr>
          <a:xfrm>
            <a:off x="6359548" y="3701718"/>
            <a:ext cx="1953491" cy="1419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F283F49-4C81-85C1-DBA6-5E223AD0F6FB}"/>
              </a:ext>
            </a:extLst>
          </p:cNvPr>
          <p:cNvSpPr/>
          <p:nvPr/>
        </p:nvSpPr>
        <p:spPr>
          <a:xfrm>
            <a:off x="6507000" y="4218294"/>
            <a:ext cx="510639" cy="679862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99C3CE-B44B-FF18-FE01-BB5F3E1364DB}"/>
              </a:ext>
            </a:extLst>
          </p:cNvPr>
          <p:cNvSpPr/>
          <p:nvPr/>
        </p:nvSpPr>
        <p:spPr>
          <a:xfrm>
            <a:off x="7335302" y="3956121"/>
            <a:ext cx="136567" cy="1246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5E0E4B-F453-0ABF-E3C6-5A44D46C0A67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471869" y="4018466"/>
            <a:ext cx="3537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A61DCC-E545-3E11-FAAA-5CBA8F13A879}"/>
                  </a:ext>
                </a:extLst>
              </p:cNvPr>
              <p:cNvSpPr txBox="1"/>
              <p:nvPr/>
            </p:nvSpPr>
            <p:spPr>
              <a:xfrm>
                <a:off x="8475331" y="4312386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A61DCC-E545-3E11-FAAA-5CBA8F13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331" y="4312386"/>
                <a:ext cx="264496" cy="276999"/>
              </a:xfrm>
              <a:prstGeom prst="rect">
                <a:avLst/>
              </a:prstGeom>
              <a:blipFill>
                <a:blip r:embed="rId2"/>
                <a:stretch>
                  <a:fillRect l="-13636" r="-1136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38ADAD81-3E7B-EFA9-57DA-1538EDDF8644}"/>
              </a:ext>
            </a:extLst>
          </p:cNvPr>
          <p:cNvSpPr/>
          <p:nvPr/>
        </p:nvSpPr>
        <p:spPr>
          <a:xfrm>
            <a:off x="7825652" y="3962427"/>
            <a:ext cx="119744" cy="1120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D934CA-2B3A-044F-A8DE-EC1931F79F82}"/>
              </a:ext>
            </a:extLst>
          </p:cNvPr>
          <p:cNvSpPr/>
          <p:nvPr/>
        </p:nvSpPr>
        <p:spPr>
          <a:xfrm>
            <a:off x="8920423" y="4411267"/>
            <a:ext cx="1953491" cy="7095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028DF1-1DB0-E934-5BA1-7054333251A0}"/>
              </a:ext>
            </a:extLst>
          </p:cNvPr>
          <p:cNvSpPr/>
          <p:nvPr/>
        </p:nvSpPr>
        <p:spPr>
          <a:xfrm>
            <a:off x="8920423" y="3701718"/>
            <a:ext cx="1953491" cy="14191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8061D4C3-B912-109F-89FC-984A62B729B7}"/>
              </a:ext>
            </a:extLst>
          </p:cNvPr>
          <p:cNvSpPr/>
          <p:nvPr/>
        </p:nvSpPr>
        <p:spPr>
          <a:xfrm>
            <a:off x="9641848" y="4218294"/>
            <a:ext cx="510639" cy="679862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6C1C7F-6051-EECD-A96A-520921EBC3FD}"/>
              </a:ext>
            </a:extLst>
          </p:cNvPr>
          <p:cNvSpPr txBox="1"/>
          <p:nvPr/>
        </p:nvSpPr>
        <p:spPr>
          <a:xfrm>
            <a:off x="6762318" y="1581847"/>
            <a:ext cx="99504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Клацаємо мишкою</a:t>
            </a:r>
            <a:endParaRPr lang="en-US" sz="1400" dirty="0">
              <a:latin typeface="YouTube San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B5B1E6-84B6-7434-7966-6137632FCD76}"/>
              </a:ext>
            </a:extLst>
          </p:cNvPr>
          <p:cNvSpPr txBox="1"/>
          <p:nvPr/>
        </p:nvSpPr>
        <p:spPr>
          <a:xfrm>
            <a:off x="8153704" y="1565618"/>
            <a:ext cx="1189501" cy="52322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Відпускаємо мишку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8ACD0D6-0C71-A893-1B65-0F3F969AA861}"/>
              </a:ext>
            </a:extLst>
          </p:cNvPr>
          <p:cNvSpPr txBox="1">
            <a:spLocks/>
          </p:cNvSpPr>
          <p:nvPr/>
        </p:nvSpPr>
        <p:spPr>
          <a:xfrm>
            <a:off x="1261872" y="3506598"/>
            <a:ext cx="4687666" cy="2272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Щоби це закодувати, мусимо знати положення курсора коли клацаємо</a:t>
            </a:r>
            <a:r>
              <a:rPr lang="en-US" dirty="0">
                <a:latin typeface="YouTube Sans"/>
              </a:rPr>
              <a:t>,</a:t>
            </a:r>
            <a:r>
              <a:rPr lang="uk-UA" dirty="0">
                <a:latin typeface="YouTube Sans"/>
              </a:rPr>
              <a:t> його теперішнє положення,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положення коли його відпускаємо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Потім, нам слід побачити як це буде впливати на орієнтацію камери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90720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41" grpId="0"/>
      <p:bldP spid="42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E0CB-7247-BA3F-E2E8-D9AB258B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A07A-6291-5ED2-5FAE-5A998D82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2"/>
            <a:ext cx="3917445" cy="422909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Дотепер, наша система координат була ліворучна</a:t>
            </a:r>
          </a:p>
          <a:p>
            <a:r>
              <a:rPr lang="uk-UA" dirty="0">
                <a:latin typeface="YouTube Sans"/>
              </a:rPr>
              <a:t>Ми до кінця серії будемо ліворучну систему використовувати</a:t>
            </a:r>
          </a:p>
          <a:p>
            <a:pPr lvl="1"/>
            <a:r>
              <a:rPr lang="uk-UA" dirty="0">
                <a:latin typeface="YouTube Sans"/>
              </a:rPr>
              <a:t>Інші гри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рушії вживають праворучні системи</a:t>
            </a:r>
          </a:p>
          <a:p>
            <a:r>
              <a:rPr lang="uk-UA" dirty="0">
                <a:latin typeface="YouTube Sans"/>
              </a:rPr>
              <a:t>Немає значення яку ви будете вибирати, але ви повинні бути послідовними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68815F2F-B04F-C00B-D7A8-916E60F0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3" y="3590585"/>
            <a:ext cx="1342857" cy="1476190"/>
          </a:xfrm>
          <a:prstGeom prst="rect">
            <a:avLst/>
          </a:prstGeom>
        </p:spPr>
      </p:pic>
      <p:pic>
        <p:nvPicPr>
          <p:cNvPr id="14" name="Picture 13" descr="A picture containing bowed instrument&#10;&#10;Description automatically generated">
            <a:extLst>
              <a:ext uri="{FF2B5EF4-FFF2-40B4-BE49-F238E27FC236}">
                <a16:creationId xmlns:a16="http://schemas.microsoft.com/office/drawing/2014/main" id="{135648A2-36C1-1B49-F0DA-C2088016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64" y="3590585"/>
            <a:ext cx="1371429" cy="14666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842C7C-F997-6769-D747-D13C285D11CC}"/>
              </a:ext>
            </a:extLst>
          </p:cNvPr>
          <p:cNvCxnSpPr/>
          <p:nvPr/>
        </p:nvCxnSpPr>
        <p:spPr>
          <a:xfrm flipV="1">
            <a:off x="7236071" y="2219826"/>
            <a:ext cx="0" cy="1103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782DC-6FEC-B0CE-BA81-D07981CD1EA2}"/>
              </a:ext>
            </a:extLst>
          </p:cNvPr>
          <p:cNvCxnSpPr>
            <a:cxnSpLocks/>
          </p:cNvCxnSpPr>
          <p:nvPr/>
        </p:nvCxnSpPr>
        <p:spPr>
          <a:xfrm flipV="1">
            <a:off x="7236071" y="3313859"/>
            <a:ext cx="1029978" cy="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7567FF-336D-5FB1-A33B-5EF2F9907FDE}"/>
              </a:ext>
            </a:extLst>
          </p:cNvPr>
          <p:cNvCxnSpPr>
            <a:cxnSpLocks/>
          </p:cNvCxnSpPr>
          <p:nvPr/>
        </p:nvCxnSpPr>
        <p:spPr>
          <a:xfrm flipV="1">
            <a:off x="7229631" y="2771604"/>
            <a:ext cx="639323" cy="561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F1C249-EDDD-7316-4DF3-60DA2845C84E}"/>
              </a:ext>
            </a:extLst>
          </p:cNvPr>
          <p:cNvCxnSpPr>
            <a:cxnSpLocks/>
          </p:cNvCxnSpPr>
          <p:nvPr/>
        </p:nvCxnSpPr>
        <p:spPr>
          <a:xfrm flipV="1">
            <a:off x="9517443" y="2005263"/>
            <a:ext cx="0" cy="1103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F52568-B7C5-2EA5-C397-D1E15FFDEBA9}"/>
              </a:ext>
            </a:extLst>
          </p:cNvPr>
          <p:cNvCxnSpPr>
            <a:cxnSpLocks/>
          </p:cNvCxnSpPr>
          <p:nvPr/>
        </p:nvCxnSpPr>
        <p:spPr>
          <a:xfrm flipV="1">
            <a:off x="9517443" y="3099296"/>
            <a:ext cx="1029978" cy="9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FCF814-B587-0526-D230-ACD5D95C09BB}"/>
              </a:ext>
            </a:extLst>
          </p:cNvPr>
          <p:cNvCxnSpPr>
            <a:cxnSpLocks/>
          </p:cNvCxnSpPr>
          <p:nvPr/>
        </p:nvCxnSpPr>
        <p:spPr>
          <a:xfrm flipH="1">
            <a:off x="9002585" y="3118342"/>
            <a:ext cx="508418" cy="388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AD5F40-0E9A-2D0A-4522-FB6FDCEFC32D}"/>
                  </a:ext>
                </a:extLst>
              </p:cNvPr>
              <p:cNvSpPr txBox="1"/>
              <p:nvPr/>
            </p:nvSpPr>
            <p:spPr>
              <a:xfrm>
                <a:off x="10561260" y="296079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AD5F40-0E9A-2D0A-4522-FB6FDCEF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260" y="2960796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EA1003-A4E9-B676-8EF6-0554F01ADB72}"/>
                  </a:ext>
                </a:extLst>
              </p:cNvPr>
              <p:cNvSpPr txBox="1"/>
              <p:nvPr/>
            </p:nvSpPr>
            <p:spPr>
              <a:xfrm>
                <a:off x="8300236" y="317427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EA1003-A4E9-B676-8EF6-0554F01A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36" y="3174273"/>
                <a:ext cx="194540" cy="276999"/>
              </a:xfrm>
              <a:prstGeom prst="rect">
                <a:avLst/>
              </a:prstGeom>
              <a:blipFill>
                <a:blip r:embed="rId5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005B70-5453-DD7D-CDBE-D8F52A7FE915}"/>
                  </a:ext>
                </a:extLst>
              </p:cNvPr>
              <p:cNvSpPr txBox="1"/>
              <p:nvPr/>
            </p:nvSpPr>
            <p:spPr>
              <a:xfrm>
                <a:off x="9408645" y="1691322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005B70-5453-DD7D-CDBE-D8F52A7F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45" y="1691322"/>
                <a:ext cx="197939" cy="276999"/>
              </a:xfrm>
              <a:prstGeom prst="rect">
                <a:avLst/>
              </a:prstGeom>
              <a:blipFill>
                <a:blip r:embed="rId6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55F4BC-951A-F6D9-15FB-B5B606534BD9}"/>
                  </a:ext>
                </a:extLst>
              </p:cNvPr>
              <p:cNvSpPr txBox="1"/>
              <p:nvPr/>
            </p:nvSpPr>
            <p:spPr>
              <a:xfrm>
                <a:off x="7130661" y="1910560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55F4BC-951A-F6D9-15FB-B5B606534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61" y="1910560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1983C7-D682-D510-61FC-55892120BF34}"/>
                  </a:ext>
                </a:extLst>
              </p:cNvPr>
              <p:cNvSpPr txBox="1"/>
              <p:nvPr/>
            </p:nvSpPr>
            <p:spPr>
              <a:xfrm>
                <a:off x="7873841" y="255704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1983C7-D682-D510-61FC-55892120B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841" y="2557041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5E909-C1A6-393B-4122-AF3BD2E00543}"/>
                  </a:ext>
                </a:extLst>
              </p:cNvPr>
              <p:cNvSpPr txBox="1"/>
              <p:nvPr/>
            </p:nvSpPr>
            <p:spPr>
              <a:xfrm>
                <a:off x="8822279" y="3452085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5E909-C1A6-393B-4122-AF3BD2E0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279" y="3452085"/>
                <a:ext cx="180306" cy="276999"/>
              </a:xfrm>
              <a:prstGeom prst="rect">
                <a:avLst/>
              </a:prstGeom>
              <a:blipFill>
                <a:blip r:embed="rId9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8668E9-D6C5-54A7-1336-BD68A9BEF0DA}"/>
              </a:ext>
            </a:extLst>
          </p:cNvPr>
          <p:cNvSpPr txBox="1"/>
          <p:nvPr/>
        </p:nvSpPr>
        <p:spPr>
          <a:xfrm>
            <a:off x="5687737" y="5150840"/>
            <a:ext cx="122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Ліворучна Система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EE6AB-278C-DDB9-9E0E-AE629E3D7F42}"/>
              </a:ext>
            </a:extLst>
          </p:cNvPr>
          <p:cNvSpPr txBox="1"/>
          <p:nvPr/>
        </p:nvSpPr>
        <p:spPr>
          <a:xfrm>
            <a:off x="8054147" y="5150840"/>
            <a:ext cx="135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Праворучна Система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84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E0CB-7247-BA3F-E2E8-D9AB258B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CA07A-6291-5ED2-5FAE-5A998D82F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2"/>
                <a:ext cx="9937082" cy="1153062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Візуалізуємо наші повороти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Наш вертикальний поворот обертає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(</a:t>
                </a:r>
                <a:r>
                  <a:rPr lang="uk-UA" b="1" dirty="0">
                    <a:latin typeface="YouTube Sans"/>
                  </a:rPr>
                  <a:t>тангаж</a:t>
                </a:r>
                <a:r>
                  <a:rPr lang="en-US" b="1" dirty="0">
                    <a:latin typeface="YouTube Sans"/>
                  </a:rPr>
                  <a:t>/pitch</a:t>
                </a:r>
                <a:r>
                  <a:rPr lang="en-US" dirty="0">
                    <a:latin typeface="YouTube Sans"/>
                  </a:rPr>
                  <a:t>)</a:t>
                </a:r>
                <a:r>
                  <a:rPr lang="uk-UA" dirty="0">
                    <a:latin typeface="YouTube Sans"/>
                  </a:rPr>
                  <a:t> а горизонтальний поворт є довкола осі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(</a:t>
                </a:r>
                <a:r>
                  <a:rPr lang="uk-UA" b="1" dirty="0">
                    <a:latin typeface="YouTube Sans"/>
                  </a:rPr>
                  <a:t>рискання</a:t>
                </a:r>
                <a:r>
                  <a:rPr lang="en-US" b="1" dirty="0">
                    <a:latin typeface="YouTube Sans"/>
                  </a:rPr>
                  <a:t>/yaw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pPr algn="ctr"/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CA07A-6291-5ED2-5FAE-5A998D82F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2"/>
                <a:ext cx="9937082" cy="1153062"/>
              </a:xfrm>
              <a:blipFill>
                <a:blip r:embed="rId2"/>
                <a:stretch>
                  <a:fillRect l="-123" t="-3704" b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 Model 63" descr="Camera">
                <a:extLst>
                  <a:ext uri="{FF2B5EF4-FFF2-40B4-BE49-F238E27FC236}">
                    <a16:creationId xmlns:a16="http://schemas.microsoft.com/office/drawing/2014/main" id="{DC6635B3-290C-D9DC-3B08-FEB6BBA8F8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426702"/>
                  </p:ext>
                </p:extLst>
              </p:nvPr>
            </p:nvGraphicFramePr>
            <p:xfrm>
              <a:off x="1650968" y="4089473"/>
              <a:ext cx="976300" cy="6024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 Model 63" descr="Camera">
                <a:extLst>
                  <a:ext uri="{FF2B5EF4-FFF2-40B4-BE49-F238E27FC236}">
                    <a16:creationId xmlns:a16="http://schemas.microsoft.com/office/drawing/2014/main" id="{DC6635B3-290C-D9DC-3B08-FEB6BBA8F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0968" y="4089473"/>
                <a:ext cx="976300" cy="602418"/>
              </a:xfrm>
              <a:prstGeom prst="rect">
                <a:avLst/>
              </a:prstGeom>
            </p:spPr>
          </p:pic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379CD7E-05D3-B435-CF0F-D89BEF0ED45A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2139118" y="3491290"/>
            <a:ext cx="3399" cy="59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7CE12C2-F100-3C6E-FA98-C4743A20AC7D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1101287" y="4390682"/>
            <a:ext cx="549681" cy="76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686FDE-B354-F470-F09F-99B56BEEE93D}"/>
                  </a:ext>
                </a:extLst>
              </p:cNvPr>
              <p:cNvSpPr txBox="1"/>
              <p:nvPr/>
            </p:nvSpPr>
            <p:spPr>
              <a:xfrm>
                <a:off x="906747" y="435473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686FDE-B354-F470-F09F-99B56BEEE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7" y="4354737"/>
                <a:ext cx="194540" cy="276999"/>
              </a:xfrm>
              <a:prstGeom prst="rect">
                <a:avLst/>
              </a:prstGeom>
              <a:blipFill>
                <a:blip r:embed="rId5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126CCC-A211-EDA5-AEBB-C58CAB719522}"/>
                  </a:ext>
                </a:extLst>
              </p:cNvPr>
              <p:cNvSpPr txBox="1"/>
              <p:nvPr/>
            </p:nvSpPr>
            <p:spPr>
              <a:xfrm>
                <a:off x="2041848" y="3152940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126CCC-A211-EDA5-AEBB-C58CAB719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48" y="3152940"/>
                <a:ext cx="197939" cy="276999"/>
              </a:xfrm>
              <a:prstGeom prst="rect">
                <a:avLst/>
              </a:prstGeom>
              <a:blipFill>
                <a:blip r:embed="rId6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6F142C-0059-E054-72E6-0DEA98780307}"/>
                  </a:ext>
                </a:extLst>
              </p:cNvPr>
              <p:cNvSpPr txBox="1"/>
              <p:nvPr/>
            </p:nvSpPr>
            <p:spPr>
              <a:xfrm>
                <a:off x="3734686" y="4252181"/>
                <a:ext cx="180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6F142C-0059-E054-72E6-0DEA9878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86" y="4252181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ABFDDB-C0CB-DED2-926F-2C6747C6FED8}"/>
              </a:ext>
            </a:extLst>
          </p:cNvPr>
          <p:cNvCxnSpPr>
            <a:cxnSpLocks/>
          </p:cNvCxnSpPr>
          <p:nvPr/>
        </p:nvCxnSpPr>
        <p:spPr>
          <a:xfrm>
            <a:off x="2627268" y="4390682"/>
            <a:ext cx="9940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C2183ED-F2DE-A595-7653-B8A4645A8E5F}"/>
              </a:ext>
            </a:extLst>
          </p:cNvPr>
          <p:cNvCxnSpPr>
            <a:cxnSpLocks/>
          </p:cNvCxnSpPr>
          <p:nvPr/>
        </p:nvCxnSpPr>
        <p:spPr>
          <a:xfrm flipV="1">
            <a:off x="2366010" y="3615981"/>
            <a:ext cx="981195" cy="7747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79DC6A-E823-36C8-449D-9939D69F6472}"/>
              </a:ext>
            </a:extLst>
          </p:cNvPr>
          <p:cNvCxnSpPr>
            <a:cxnSpLocks/>
          </p:cNvCxnSpPr>
          <p:nvPr/>
        </p:nvCxnSpPr>
        <p:spPr>
          <a:xfrm flipH="1" flipV="1">
            <a:off x="3342311" y="3620848"/>
            <a:ext cx="2447" cy="7661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BD59643-790B-15AD-239B-8BC0CA6D0ED3}"/>
              </a:ext>
            </a:extLst>
          </p:cNvPr>
          <p:cNvSpPr/>
          <p:nvPr/>
        </p:nvSpPr>
        <p:spPr>
          <a:xfrm>
            <a:off x="3274029" y="3786549"/>
            <a:ext cx="136567" cy="1246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B63E21-24E8-A7B7-F1FC-8FC2F6D3AE14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3339825" y="3911240"/>
            <a:ext cx="2488" cy="25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DB76A8F-BC4A-0AC6-F158-71D8DFC9E085}"/>
              </a:ext>
            </a:extLst>
          </p:cNvPr>
          <p:cNvSpPr/>
          <p:nvPr/>
        </p:nvSpPr>
        <p:spPr>
          <a:xfrm>
            <a:off x="3279953" y="4156410"/>
            <a:ext cx="119744" cy="1120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 Model 75" descr="Camera">
                <a:extLst>
                  <a:ext uri="{FF2B5EF4-FFF2-40B4-BE49-F238E27FC236}">
                    <a16:creationId xmlns:a16="http://schemas.microsoft.com/office/drawing/2014/main" id="{4E9100BB-5EAA-4295-2841-66239FC200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082833"/>
                  </p:ext>
                </p:extLst>
              </p:nvPr>
            </p:nvGraphicFramePr>
            <p:xfrm rot="19713339">
              <a:off x="4984928" y="4099822"/>
              <a:ext cx="976300" cy="602418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 Model 75" descr="Camera">
                <a:extLst>
                  <a:ext uri="{FF2B5EF4-FFF2-40B4-BE49-F238E27FC236}">
                    <a16:creationId xmlns:a16="http://schemas.microsoft.com/office/drawing/2014/main" id="{4E9100BB-5EAA-4295-2841-66239FC200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713339">
                <a:off x="4984928" y="4099822"/>
                <a:ext cx="976300" cy="602418"/>
              </a:xfrm>
              <a:prstGeom prst="rect">
                <a:avLst/>
              </a:prstGeom>
            </p:spPr>
          </p:pic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CA90855-4914-3920-7D5B-7D73A277158D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4897035" y="3511323"/>
            <a:ext cx="418911" cy="6327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096292-A0B3-87D5-A467-5F5FC349BDB4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4532119" y="4655684"/>
            <a:ext cx="524495" cy="364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0D7E06-6AD7-9922-75B8-6AF7D23412A3}"/>
                  </a:ext>
                </a:extLst>
              </p:cNvPr>
              <p:cNvSpPr txBox="1"/>
              <p:nvPr/>
            </p:nvSpPr>
            <p:spPr>
              <a:xfrm>
                <a:off x="4332243" y="491266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0D7E06-6AD7-9922-75B8-6AF7D234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43" y="4912660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F94B5A-63ED-63C7-4D55-D25D2D7DBCE9}"/>
                  </a:ext>
                </a:extLst>
              </p:cNvPr>
              <p:cNvSpPr txBox="1"/>
              <p:nvPr/>
            </p:nvSpPr>
            <p:spPr>
              <a:xfrm>
                <a:off x="4756273" y="323432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F94B5A-63ED-63C7-4D55-D25D2D7D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73" y="3234324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DA3170-9A82-9B62-1D0F-E3549E654FC7}"/>
                  </a:ext>
                </a:extLst>
              </p:cNvPr>
              <p:cNvSpPr txBox="1"/>
              <p:nvPr/>
            </p:nvSpPr>
            <p:spPr>
              <a:xfrm>
                <a:off x="6583632" y="3319054"/>
                <a:ext cx="180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DA3170-9A82-9B62-1D0F-E3549E654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32" y="3319054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5D296AE-AC6F-C829-2F60-DAB5157DAC53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5889542" y="3570668"/>
            <a:ext cx="718447" cy="575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Circular 100">
            <a:extLst>
              <a:ext uri="{FF2B5EF4-FFF2-40B4-BE49-F238E27FC236}">
                <a16:creationId xmlns:a16="http://schemas.microsoft.com/office/drawing/2014/main" id="{C6E090B7-A52A-9601-72A8-E4E2A2EB6AD7}"/>
              </a:ext>
            </a:extLst>
          </p:cNvPr>
          <p:cNvSpPr/>
          <p:nvPr/>
        </p:nvSpPr>
        <p:spPr>
          <a:xfrm flipH="1">
            <a:off x="1195121" y="4044523"/>
            <a:ext cx="521093" cy="73113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F6C4DEF-BC3A-C26F-98F2-9A6E49303479}"/>
              </a:ext>
            </a:extLst>
          </p:cNvPr>
          <p:cNvCxnSpPr>
            <a:cxnSpLocks/>
          </p:cNvCxnSpPr>
          <p:nvPr/>
        </p:nvCxnSpPr>
        <p:spPr>
          <a:xfrm flipH="1" flipV="1">
            <a:off x="7752803" y="3012975"/>
            <a:ext cx="2510" cy="845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 descr="Camera">
                <a:extLst>
                  <a:ext uri="{FF2B5EF4-FFF2-40B4-BE49-F238E27FC236}">
                    <a16:creationId xmlns:a16="http://schemas.microsoft.com/office/drawing/2014/main" id="{302FB1E8-7514-8C1C-4FC5-B4F3361462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097343"/>
                  </p:ext>
                </p:extLst>
              </p:nvPr>
            </p:nvGraphicFramePr>
            <p:xfrm rot="14465301">
              <a:off x="7375930" y="3613226"/>
              <a:ext cx="852830" cy="1004444"/>
            </p:xfrm>
            <a:graphic>
              <a:graphicData uri="http://schemas.microsoft.com/office/drawing/2017/model3d">
                <am3d:model3d r:embed="rId3">
                  <am3d:spPr>
                    <a:xfrm rot="14465301">
                      <a:off x="0" y="0"/>
                      <a:ext cx="852830" cy="100444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1833" ay="-177887" az="361199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 descr="Camera">
                <a:extLst>
                  <a:ext uri="{FF2B5EF4-FFF2-40B4-BE49-F238E27FC236}">
                    <a16:creationId xmlns:a16="http://schemas.microsoft.com/office/drawing/2014/main" id="{302FB1E8-7514-8C1C-4FC5-B4F3361462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4465301">
                <a:off x="7375930" y="3613226"/>
                <a:ext cx="852830" cy="1004444"/>
              </a:xfrm>
              <a:prstGeom prst="rect">
                <a:avLst/>
              </a:prstGeom>
            </p:spPr>
          </p:pic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94A5EB0-9B48-A822-3B53-07948F113C78}"/>
              </a:ext>
            </a:extLst>
          </p:cNvPr>
          <p:cNvCxnSpPr>
            <a:cxnSpLocks/>
          </p:cNvCxnSpPr>
          <p:nvPr/>
        </p:nvCxnSpPr>
        <p:spPr>
          <a:xfrm>
            <a:off x="8217789" y="4253947"/>
            <a:ext cx="6234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19B41B5-40F2-F544-9BB2-4F0B44B5BE96}"/>
              </a:ext>
            </a:extLst>
          </p:cNvPr>
          <p:cNvCxnSpPr>
            <a:cxnSpLocks/>
          </p:cNvCxnSpPr>
          <p:nvPr/>
        </p:nvCxnSpPr>
        <p:spPr>
          <a:xfrm flipH="1">
            <a:off x="7667631" y="4251235"/>
            <a:ext cx="92626" cy="282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5CD10-AC65-0ABE-BC7B-B48118DD0679}"/>
                  </a:ext>
                </a:extLst>
              </p:cNvPr>
              <p:cNvSpPr txBox="1"/>
              <p:nvPr/>
            </p:nvSpPr>
            <p:spPr>
              <a:xfrm>
                <a:off x="7662650" y="2697419"/>
                <a:ext cx="180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5CD10-AC65-0ABE-BC7B-B48118DD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650" y="2697419"/>
                <a:ext cx="180306" cy="276999"/>
              </a:xfrm>
              <a:prstGeom prst="rect">
                <a:avLst/>
              </a:prstGeom>
              <a:blipFill>
                <a:blip r:embed="rId12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8255B9A-58F2-8604-1827-984C686C9A46}"/>
                  </a:ext>
                </a:extLst>
              </p:cNvPr>
              <p:cNvSpPr txBox="1"/>
              <p:nvPr/>
            </p:nvSpPr>
            <p:spPr>
              <a:xfrm>
                <a:off x="7523927" y="450013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8255B9A-58F2-8604-1827-984C686C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927" y="4500131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07F1CA-65EE-3363-23D3-ACC59B5DED6D}"/>
                  </a:ext>
                </a:extLst>
              </p:cNvPr>
              <p:cNvSpPr txBox="1"/>
              <p:nvPr/>
            </p:nvSpPr>
            <p:spPr>
              <a:xfrm>
                <a:off x="8841575" y="408976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07F1CA-65EE-3363-23D3-ACC59B5DE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575" y="4089763"/>
                <a:ext cx="194540" cy="276999"/>
              </a:xfrm>
              <a:prstGeom prst="rect">
                <a:avLst/>
              </a:prstGeom>
              <a:blipFill>
                <a:blip r:embed="rId1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7645F0E-7005-52B2-B8E6-AE119F11283B}"/>
              </a:ext>
            </a:extLst>
          </p:cNvPr>
          <p:cNvCxnSpPr>
            <a:cxnSpLocks/>
          </p:cNvCxnSpPr>
          <p:nvPr/>
        </p:nvCxnSpPr>
        <p:spPr>
          <a:xfrm flipV="1">
            <a:off x="7752574" y="3252001"/>
            <a:ext cx="465215" cy="63740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7591D08-90D4-A18B-9984-FA331E54F0D1}"/>
              </a:ext>
            </a:extLst>
          </p:cNvPr>
          <p:cNvCxnSpPr>
            <a:cxnSpLocks/>
          </p:cNvCxnSpPr>
          <p:nvPr/>
        </p:nvCxnSpPr>
        <p:spPr>
          <a:xfrm flipH="1" flipV="1">
            <a:off x="7290827" y="3252001"/>
            <a:ext cx="469430" cy="6267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FBB9B6D-7400-6683-A694-6434AF0B925B}"/>
              </a:ext>
            </a:extLst>
          </p:cNvPr>
          <p:cNvCxnSpPr>
            <a:cxnSpLocks/>
          </p:cNvCxnSpPr>
          <p:nvPr/>
        </p:nvCxnSpPr>
        <p:spPr>
          <a:xfrm flipH="1">
            <a:off x="7290827" y="3252001"/>
            <a:ext cx="92696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B1040BBE-15C3-122D-82E6-652D864B3F21}"/>
              </a:ext>
            </a:extLst>
          </p:cNvPr>
          <p:cNvSpPr/>
          <p:nvPr/>
        </p:nvSpPr>
        <p:spPr>
          <a:xfrm>
            <a:off x="7892099" y="3184323"/>
            <a:ext cx="136567" cy="1246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C137379-AB92-38C4-67CE-8F5F30784D6B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7522235" y="3246669"/>
            <a:ext cx="369864" cy="5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20F326D1-F2E0-59C1-538F-D3F460565B33}"/>
              </a:ext>
            </a:extLst>
          </p:cNvPr>
          <p:cNvSpPr/>
          <p:nvPr/>
        </p:nvSpPr>
        <p:spPr>
          <a:xfrm>
            <a:off x="7427183" y="3196844"/>
            <a:ext cx="119744" cy="1120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779ADD5-7394-4D32-EEEA-DCD35B75D9A4}"/>
              </a:ext>
            </a:extLst>
          </p:cNvPr>
          <p:cNvCxnSpPr>
            <a:cxnSpLocks/>
          </p:cNvCxnSpPr>
          <p:nvPr/>
        </p:nvCxnSpPr>
        <p:spPr>
          <a:xfrm flipV="1">
            <a:off x="10209628" y="3429982"/>
            <a:ext cx="563232" cy="508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1" name="3D Model 130" descr="Camera">
                <a:extLst>
                  <a:ext uri="{FF2B5EF4-FFF2-40B4-BE49-F238E27FC236}">
                    <a16:creationId xmlns:a16="http://schemas.microsoft.com/office/drawing/2014/main" id="{DCF440F0-F718-252C-15D4-1F8B70E0F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520834"/>
                  </p:ext>
                </p:extLst>
              </p:nvPr>
            </p:nvGraphicFramePr>
            <p:xfrm rot="17110158">
              <a:off x="9619274" y="3696734"/>
              <a:ext cx="852829" cy="1004443"/>
            </p:xfrm>
            <a:graphic>
              <a:graphicData uri="http://schemas.microsoft.com/office/drawing/2017/model3d">
                <am3d:model3d r:embed="rId3">
                  <am3d:spPr>
                    <a:xfrm rot="17110158">
                      <a:off x="0" y="0"/>
                      <a:ext cx="852829" cy="100444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1833" ay="-177887" az="361199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1" name="3D Model 130" descr="Camera">
                <a:extLst>
                  <a:ext uri="{FF2B5EF4-FFF2-40B4-BE49-F238E27FC236}">
                    <a16:creationId xmlns:a16="http://schemas.microsoft.com/office/drawing/2014/main" id="{DCF440F0-F718-252C-15D4-1F8B70E0F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7110158">
                <a:off x="9619274" y="3696734"/>
                <a:ext cx="852829" cy="1004443"/>
              </a:xfrm>
              <a:prstGeom prst="rect">
                <a:avLst/>
              </a:prstGeom>
            </p:spPr>
          </p:pic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7FB629D-736E-4AE6-78FE-2701C8251D92}"/>
              </a:ext>
            </a:extLst>
          </p:cNvPr>
          <p:cNvCxnSpPr>
            <a:cxnSpLocks/>
          </p:cNvCxnSpPr>
          <p:nvPr/>
        </p:nvCxnSpPr>
        <p:spPr>
          <a:xfrm>
            <a:off x="10261238" y="4596183"/>
            <a:ext cx="399949" cy="32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AC2A612-0619-7D42-1DD7-8DF73ED47564}"/>
              </a:ext>
            </a:extLst>
          </p:cNvPr>
          <p:cNvCxnSpPr>
            <a:cxnSpLocks/>
          </p:cNvCxnSpPr>
          <p:nvPr/>
        </p:nvCxnSpPr>
        <p:spPr>
          <a:xfrm flipH="1" flipV="1">
            <a:off x="9791290" y="3938921"/>
            <a:ext cx="121263" cy="31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09B309-F3BC-47AB-3799-0B41584888A2}"/>
                  </a:ext>
                </a:extLst>
              </p:cNvPr>
              <p:cNvSpPr txBox="1"/>
              <p:nvPr/>
            </p:nvSpPr>
            <p:spPr>
              <a:xfrm>
                <a:off x="10774206" y="3227034"/>
                <a:ext cx="180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09B309-F3BC-47AB-3799-0B415848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206" y="3227034"/>
                <a:ext cx="180306" cy="276999"/>
              </a:xfrm>
              <a:prstGeom prst="rect">
                <a:avLst/>
              </a:prstGeom>
              <a:blipFill>
                <a:blip r:embed="rId16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4BA4B7-08BE-35D3-8E0D-8C87C1C864FB}"/>
                  </a:ext>
                </a:extLst>
              </p:cNvPr>
              <p:cNvSpPr txBox="1"/>
              <p:nvPr/>
            </p:nvSpPr>
            <p:spPr>
              <a:xfrm>
                <a:off x="9660422" y="3676776"/>
                <a:ext cx="197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4BA4B7-08BE-35D3-8E0D-8C87C1C8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422" y="3676776"/>
                <a:ext cx="197939" cy="276999"/>
              </a:xfrm>
              <a:prstGeom prst="rect">
                <a:avLst/>
              </a:prstGeom>
              <a:blipFill>
                <a:blip r:embed="rId1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6225448-0B68-7751-FB92-D39EE8A99295}"/>
                  </a:ext>
                </a:extLst>
              </p:cNvPr>
              <p:cNvSpPr txBox="1"/>
              <p:nvPr/>
            </p:nvSpPr>
            <p:spPr>
              <a:xfrm>
                <a:off x="10693799" y="4786883"/>
                <a:ext cx="1945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6225448-0B68-7751-FB92-D39EE8A99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799" y="4786883"/>
                <a:ext cx="194540" cy="276999"/>
              </a:xfrm>
              <a:prstGeom prst="rect">
                <a:avLst/>
              </a:prstGeom>
              <a:blipFill>
                <a:blip r:embed="rId18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Arrow: Circular 145">
            <a:extLst>
              <a:ext uri="{FF2B5EF4-FFF2-40B4-BE49-F238E27FC236}">
                <a16:creationId xmlns:a16="http://schemas.microsoft.com/office/drawing/2014/main" id="{C56519B3-A26D-A394-AB9F-DA2AE0D7A5DA}"/>
              </a:ext>
            </a:extLst>
          </p:cNvPr>
          <p:cNvSpPr/>
          <p:nvPr/>
        </p:nvSpPr>
        <p:spPr>
          <a:xfrm>
            <a:off x="7485820" y="4101984"/>
            <a:ext cx="542845" cy="73113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E544333-3352-96CC-1196-A6A5F1EC33F5}"/>
              </a:ext>
            </a:extLst>
          </p:cNvPr>
          <p:cNvCxnSpPr>
            <a:cxnSpLocks/>
            <a:endCxn id="64" idx="3"/>
          </p:cNvCxnSpPr>
          <p:nvPr/>
        </p:nvCxnSpPr>
        <p:spPr>
          <a:xfrm>
            <a:off x="2370213" y="4390682"/>
            <a:ext cx="25705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3" grpId="0" animBg="1"/>
      <p:bldP spid="75" grpId="0" animBg="1"/>
      <p:bldP spid="79" grpId="0"/>
      <p:bldP spid="80" grpId="0"/>
      <p:bldP spid="81" grpId="0"/>
      <p:bldP spid="101" grpId="0" animBg="1"/>
      <p:bldP spid="112" grpId="0"/>
      <p:bldP spid="113" grpId="0"/>
      <p:bldP spid="114" grpId="0"/>
      <p:bldP spid="125" grpId="0" animBg="1"/>
      <p:bldP spid="129" grpId="0" animBg="1"/>
      <p:bldP spid="134" grpId="0"/>
      <p:bldP spid="135" grpId="0"/>
      <p:bldP spid="136" grpId="0"/>
      <p:bldP spid="1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ABEF-BF04-8697-2EDD-DE20A231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15C5-C651-83E3-084B-21F0E595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9551165" cy="166254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Таким чином, камера може накопичувати тангаж та рискання від кадру до кадру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Коли обчислюємо зміну положення курсора, можемо додати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віднімати її безпосередньо до збереженого тангажу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рискання </a:t>
            </a:r>
          </a:p>
          <a:p>
            <a:r>
              <a:rPr lang="uk-UA" dirty="0">
                <a:latin typeface="YouTube Sans"/>
              </a:rPr>
              <a:t>Будемо використовувати виведенні матриці повороту для обертання векторів осей камери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31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ABEF-BF04-8697-2EDD-DE20A231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515C5-C651-83E3-084B-21F0E5954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1"/>
                <a:ext cx="9551165" cy="1454482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Є ще одне питання, навколо яких осей ми обертаємо камеру</a:t>
                </a:r>
                <a:r>
                  <a:rPr lang="en-US" dirty="0">
                    <a:latin typeface="YouTube Sans"/>
                  </a:rPr>
                  <a:t>?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Можемо обертати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в просторі камери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Можемо обертати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в просторі світу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Спробуємо перше обертати в просторі камери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515C5-C651-83E3-084B-21F0E5954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1"/>
                <a:ext cx="9551165" cy="1454482"/>
              </a:xfrm>
              <a:blipFill>
                <a:blip r:embed="rId2"/>
                <a:stretch>
                  <a:fillRect l="-128" t="-2929" b="-3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2EC2F-4B9B-CFFE-AEBC-2B9183B38D3A}"/>
              </a:ext>
            </a:extLst>
          </p:cNvPr>
          <p:cNvCxnSpPr/>
          <p:nvPr/>
        </p:nvCxnSpPr>
        <p:spPr>
          <a:xfrm flipV="1">
            <a:off x="2034902" y="3589235"/>
            <a:ext cx="0" cy="10708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3374BC-31C9-98B5-2C72-5F055168412D}"/>
              </a:ext>
            </a:extLst>
          </p:cNvPr>
          <p:cNvCxnSpPr>
            <a:cxnSpLocks/>
          </p:cNvCxnSpPr>
          <p:nvPr/>
        </p:nvCxnSpPr>
        <p:spPr>
          <a:xfrm>
            <a:off x="2034902" y="4660046"/>
            <a:ext cx="10540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mera">
                <a:extLst>
                  <a:ext uri="{FF2B5EF4-FFF2-40B4-BE49-F238E27FC236}">
                    <a16:creationId xmlns:a16="http://schemas.microsoft.com/office/drawing/2014/main" id="{0E375FCA-BD14-0EAA-19C9-BE0CAFB5C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4735469"/>
                  </p:ext>
                </p:extLst>
              </p:nvPr>
            </p:nvGraphicFramePr>
            <p:xfrm rot="19713339">
              <a:off x="1590285" y="4118206"/>
              <a:ext cx="985487" cy="890729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985487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69686" ay="-138021" az="894715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mera">
                <a:extLst>
                  <a:ext uri="{FF2B5EF4-FFF2-40B4-BE49-F238E27FC236}">
                    <a16:creationId xmlns:a16="http://schemas.microsoft.com/office/drawing/2014/main" id="{0E375FCA-BD14-0EAA-19C9-BE0CAFB5C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713339">
                <a:off x="1590285" y="4118206"/>
                <a:ext cx="985487" cy="890729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5CF553-97C6-052E-CFBE-7FF1F2A5AF07}"/>
              </a:ext>
            </a:extLst>
          </p:cNvPr>
          <p:cNvCxnSpPr>
            <a:cxnSpLocks/>
          </p:cNvCxnSpPr>
          <p:nvPr/>
        </p:nvCxnSpPr>
        <p:spPr>
          <a:xfrm>
            <a:off x="2034902" y="4660046"/>
            <a:ext cx="0" cy="4030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6FCF892E-2467-B867-B94A-1F77452C1EBB}"/>
              </a:ext>
            </a:extLst>
          </p:cNvPr>
          <p:cNvSpPr/>
          <p:nvPr/>
        </p:nvSpPr>
        <p:spPr>
          <a:xfrm>
            <a:off x="1430311" y="3946733"/>
            <a:ext cx="1412001" cy="118511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DCEF8F-F26D-67B7-F2DF-11B3106516CC}"/>
              </a:ext>
            </a:extLst>
          </p:cNvPr>
          <p:cNvCxnSpPr>
            <a:stCxn id="34" idx="0"/>
          </p:cNvCxnSpPr>
          <p:nvPr/>
        </p:nvCxnSpPr>
        <p:spPr>
          <a:xfrm flipH="1">
            <a:off x="2083027" y="3946733"/>
            <a:ext cx="53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BDA7B2-C703-F61E-E09A-35199363A829}"/>
              </a:ext>
            </a:extLst>
          </p:cNvPr>
          <p:cNvCxnSpPr/>
          <p:nvPr/>
        </p:nvCxnSpPr>
        <p:spPr>
          <a:xfrm flipV="1">
            <a:off x="5001583" y="3572596"/>
            <a:ext cx="0" cy="10708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834C38-F14E-7225-9042-481BA1D514D8}"/>
              </a:ext>
            </a:extLst>
          </p:cNvPr>
          <p:cNvCxnSpPr>
            <a:cxnSpLocks/>
          </p:cNvCxnSpPr>
          <p:nvPr/>
        </p:nvCxnSpPr>
        <p:spPr>
          <a:xfrm flipH="1">
            <a:off x="3908516" y="4643407"/>
            <a:ext cx="11652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Camera">
                <a:extLst>
                  <a:ext uri="{FF2B5EF4-FFF2-40B4-BE49-F238E27FC236}">
                    <a16:creationId xmlns:a16="http://schemas.microsoft.com/office/drawing/2014/main" id="{C7E65D42-CA4C-D150-87AB-16FFC6C4B5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007376"/>
                  </p:ext>
                </p:extLst>
              </p:nvPr>
            </p:nvGraphicFramePr>
            <p:xfrm rot="19713339">
              <a:off x="4391780" y="4105314"/>
              <a:ext cx="890728" cy="1004438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90728" cy="100443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72000" ay="21462000" az="14268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Camera">
                <a:extLst>
                  <a:ext uri="{FF2B5EF4-FFF2-40B4-BE49-F238E27FC236}">
                    <a16:creationId xmlns:a16="http://schemas.microsoft.com/office/drawing/2014/main" id="{C7E65D42-CA4C-D150-87AB-16FFC6C4B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713339">
                <a:off x="4391780" y="4105314"/>
                <a:ext cx="890728" cy="1004438"/>
              </a:xfrm>
              <a:prstGeom prst="rect">
                <a:avLst/>
              </a:prstGeom>
            </p:spPr>
          </p:pic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D811AF-16E4-4F55-B88A-1C15F841EA24}"/>
              </a:ext>
            </a:extLst>
          </p:cNvPr>
          <p:cNvCxnSpPr>
            <a:cxnSpLocks/>
          </p:cNvCxnSpPr>
          <p:nvPr/>
        </p:nvCxnSpPr>
        <p:spPr>
          <a:xfrm>
            <a:off x="5001583" y="4643407"/>
            <a:ext cx="152201" cy="1862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Curved Right 54">
            <a:extLst>
              <a:ext uri="{FF2B5EF4-FFF2-40B4-BE49-F238E27FC236}">
                <a16:creationId xmlns:a16="http://schemas.microsoft.com/office/drawing/2014/main" id="{FC126846-6C03-6D68-B8D9-D05DD8465C48}"/>
              </a:ext>
            </a:extLst>
          </p:cNvPr>
          <p:cNvSpPr/>
          <p:nvPr/>
        </p:nvSpPr>
        <p:spPr>
          <a:xfrm>
            <a:off x="4618378" y="3812010"/>
            <a:ext cx="339893" cy="2341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2509BF-90E5-665A-4650-085BFDD090BA}"/>
              </a:ext>
            </a:extLst>
          </p:cNvPr>
          <p:cNvCxnSpPr/>
          <p:nvPr/>
        </p:nvCxnSpPr>
        <p:spPr>
          <a:xfrm flipV="1">
            <a:off x="6331833" y="3572596"/>
            <a:ext cx="0" cy="10708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5946EEC-4BB5-81C8-AD2C-C631402C4411}"/>
              </a:ext>
            </a:extLst>
          </p:cNvPr>
          <p:cNvCxnSpPr>
            <a:cxnSpLocks/>
          </p:cNvCxnSpPr>
          <p:nvPr/>
        </p:nvCxnSpPr>
        <p:spPr>
          <a:xfrm>
            <a:off x="6404023" y="4643407"/>
            <a:ext cx="10230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Camera">
                <a:extLst>
                  <a:ext uri="{FF2B5EF4-FFF2-40B4-BE49-F238E27FC236}">
                    <a16:creationId xmlns:a16="http://schemas.microsoft.com/office/drawing/2014/main" id="{4EDCE36F-7590-091F-33E7-AEC53F1876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6115254"/>
                  </p:ext>
                </p:extLst>
              </p:nvPr>
            </p:nvGraphicFramePr>
            <p:xfrm rot="19713339">
              <a:off x="5986786" y="4186240"/>
              <a:ext cx="777012" cy="852820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777012" cy="85282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21462000" az="14268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61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Camera">
                <a:extLst>
                  <a:ext uri="{FF2B5EF4-FFF2-40B4-BE49-F238E27FC236}">
                    <a16:creationId xmlns:a16="http://schemas.microsoft.com/office/drawing/2014/main" id="{4EDCE36F-7590-091F-33E7-AEC53F1876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713339">
                <a:off x="5986786" y="4186240"/>
                <a:ext cx="777012" cy="85282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5A184D-254E-92CE-F60B-D572C41441C3}"/>
              </a:ext>
            </a:extLst>
          </p:cNvPr>
          <p:cNvCxnSpPr>
            <a:cxnSpLocks/>
          </p:cNvCxnSpPr>
          <p:nvPr/>
        </p:nvCxnSpPr>
        <p:spPr>
          <a:xfrm flipH="1">
            <a:off x="6118574" y="4643407"/>
            <a:ext cx="213259" cy="1586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FA37D8-5DEB-8BE6-E925-9B36C7DE05C0}"/>
              </a:ext>
            </a:extLst>
          </p:cNvPr>
          <p:cNvCxnSpPr/>
          <p:nvPr/>
        </p:nvCxnSpPr>
        <p:spPr>
          <a:xfrm flipV="1">
            <a:off x="8434840" y="3603352"/>
            <a:ext cx="0" cy="10708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9978A5-CF49-1D35-C7C3-3A0B74A16874}"/>
              </a:ext>
            </a:extLst>
          </p:cNvPr>
          <p:cNvCxnSpPr>
            <a:cxnSpLocks/>
          </p:cNvCxnSpPr>
          <p:nvPr/>
        </p:nvCxnSpPr>
        <p:spPr>
          <a:xfrm>
            <a:off x="8507030" y="4674163"/>
            <a:ext cx="10230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5" name="3D Model 64" descr="Camera">
                <a:extLst>
                  <a:ext uri="{FF2B5EF4-FFF2-40B4-BE49-F238E27FC236}">
                    <a16:creationId xmlns:a16="http://schemas.microsoft.com/office/drawing/2014/main" id="{8A83C46A-0391-76F5-5B1D-40A9F9AFA0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4808472"/>
                  </p:ext>
                </p:extLst>
              </p:nvPr>
            </p:nvGraphicFramePr>
            <p:xfrm rot="19713339">
              <a:off x="8048866" y="4264374"/>
              <a:ext cx="858862" cy="758060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58862" cy="75806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 az="14268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5" name="3D Model 64" descr="Camera">
                <a:extLst>
                  <a:ext uri="{FF2B5EF4-FFF2-40B4-BE49-F238E27FC236}">
                    <a16:creationId xmlns:a16="http://schemas.microsoft.com/office/drawing/2014/main" id="{8A83C46A-0391-76F5-5B1D-40A9F9AFA0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713339">
                <a:off x="8048866" y="4264374"/>
                <a:ext cx="858862" cy="75806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Arrow: Curved Right 66">
            <a:extLst>
              <a:ext uri="{FF2B5EF4-FFF2-40B4-BE49-F238E27FC236}">
                <a16:creationId xmlns:a16="http://schemas.microsoft.com/office/drawing/2014/main" id="{A5C09CDB-1335-9D94-F55F-2C65432BB9BA}"/>
              </a:ext>
            </a:extLst>
          </p:cNvPr>
          <p:cNvSpPr/>
          <p:nvPr/>
        </p:nvSpPr>
        <p:spPr>
          <a:xfrm rot="16200000">
            <a:off x="6759245" y="4793623"/>
            <a:ext cx="339893" cy="2341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6237E6-5DFA-7CAB-AF72-BC9DD8B752BA}"/>
                  </a:ext>
                </a:extLst>
              </p:cNvPr>
              <p:cNvSpPr txBox="1"/>
              <p:nvPr/>
            </p:nvSpPr>
            <p:spPr>
              <a:xfrm>
                <a:off x="3117452" y="45042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6237E6-5DFA-7CAB-AF72-BC9DD8B7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452" y="4504264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566FE76-62E9-F4D8-25A8-FC495E0E60F8}"/>
                  </a:ext>
                </a:extLst>
              </p:cNvPr>
              <p:cNvSpPr txBox="1"/>
              <p:nvPr/>
            </p:nvSpPr>
            <p:spPr>
              <a:xfrm>
                <a:off x="4904313" y="329941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566FE76-62E9-F4D8-25A8-FC495E0E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313" y="3299417"/>
                <a:ext cx="194540" cy="276999"/>
              </a:xfrm>
              <a:prstGeom prst="rect">
                <a:avLst/>
              </a:prstGeom>
              <a:blipFill>
                <a:blip r:embed="rId9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F75391-86A4-9CAA-FEE1-5C80BAC9BD43}"/>
                  </a:ext>
                </a:extLst>
              </p:cNvPr>
              <p:cNvSpPr txBox="1"/>
              <p:nvPr/>
            </p:nvSpPr>
            <p:spPr>
              <a:xfrm>
                <a:off x="6234563" y="3302172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F75391-86A4-9CAA-FEE1-5C80BAC9B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63" y="3302172"/>
                <a:ext cx="194540" cy="276999"/>
              </a:xfrm>
              <a:prstGeom prst="rect">
                <a:avLst/>
              </a:prstGeom>
              <a:blipFill>
                <a:blip r:embed="rId10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DF9BA7-D2D4-9CC9-C1C7-300AA1E4EDA6}"/>
                  </a:ext>
                </a:extLst>
              </p:cNvPr>
              <p:cNvSpPr txBox="1"/>
              <p:nvPr/>
            </p:nvSpPr>
            <p:spPr>
              <a:xfrm>
                <a:off x="5095623" y="477200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DF9BA7-D2D4-9CC9-C1C7-300AA1E4E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23" y="4772004"/>
                <a:ext cx="197939" cy="276999"/>
              </a:xfrm>
              <a:prstGeom prst="rect">
                <a:avLst/>
              </a:prstGeom>
              <a:blipFill>
                <a:blip r:embed="rId11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D37ACA-90E7-0E3D-F9A1-193A0519611B}"/>
                  </a:ext>
                </a:extLst>
              </p:cNvPr>
              <p:cNvSpPr txBox="1"/>
              <p:nvPr/>
            </p:nvSpPr>
            <p:spPr>
              <a:xfrm>
                <a:off x="1911834" y="499334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D37ACA-90E7-0E3D-F9A1-193A05196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834" y="4993344"/>
                <a:ext cx="197939" cy="276999"/>
              </a:xfrm>
              <a:prstGeom prst="rect">
                <a:avLst/>
              </a:prstGeom>
              <a:blipFill>
                <a:blip r:embed="rId12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83DA22-1370-6C77-65C4-3211D2417BA9}"/>
                  </a:ext>
                </a:extLst>
              </p:cNvPr>
              <p:cNvSpPr txBox="1"/>
              <p:nvPr/>
            </p:nvSpPr>
            <p:spPr>
              <a:xfrm>
                <a:off x="7458030" y="4445729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83DA22-1370-6C77-65C4-3211D241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030" y="4445729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CDD3DD-AB5B-70FE-45ED-1413BF373272}"/>
                  </a:ext>
                </a:extLst>
              </p:cNvPr>
              <p:cNvSpPr txBox="1"/>
              <p:nvPr/>
            </p:nvSpPr>
            <p:spPr>
              <a:xfrm>
                <a:off x="9563034" y="4469032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CDD3DD-AB5B-70FE-45ED-1413BF37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034" y="4469032"/>
                <a:ext cx="197939" cy="276999"/>
              </a:xfrm>
              <a:prstGeom prst="rect">
                <a:avLst/>
              </a:prstGeom>
              <a:blipFill>
                <a:blip r:embed="rId14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10FA602-351F-964C-8AEB-69A70D4E9FEF}"/>
                  </a:ext>
                </a:extLst>
              </p:cNvPr>
              <p:cNvSpPr txBox="1"/>
              <p:nvPr/>
            </p:nvSpPr>
            <p:spPr>
              <a:xfrm>
                <a:off x="8329056" y="331021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10FA602-351F-964C-8AEB-69A70D4E9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056" y="3310219"/>
                <a:ext cx="180306" cy="276999"/>
              </a:xfrm>
              <a:prstGeom prst="rect">
                <a:avLst/>
              </a:prstGeom>
              <a:blipFill>
                <a:blip r:embed="rId15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F45B82-BE8F-6D34-9BA4-C6631DF4D23C}"/>
                  </a:ext>
                </a:extLst>
              </p:cNvPr>
              <p:cNvSpPr txBox="1"/>
              <p:nvPr/>
            </p:nvSpPr>
            <p:spPr>
              <a:xfrm>
                <a:off x="5921158" y="4691174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F45B82-BE8F-6D34-9BA4-C6631DF4D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8" y="4691174"/>
                <a:ext cx="180306" cy="276999"/>
              </a:xfrm>
              <a:prstGeom prst="rect">
                <a:avLst/>
              </a:prstGeom>
              <a:blipFill>
                <a:blip r:embed="rId16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BB980F-8C9B-6490-EF53-8A281A633668}"/>
                  </a:ext>
                </a:extLst>
              </p:cNvPr>
              <p:cNvSpPr txBox="1"/>
              <p:nvPr/>
            </p:nvSpPr>
            <p:spPr>
              <a:xfrm>
                <a:off x="3715069" y="4469844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BB980F-8C9B-6490-EF53-8A281A63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069" y="4469844"/>
                <a:ext cx="180306" cy="276999"/>
              </a:xfrm>
              <a:prstGeom prst="rect">
                <a:avLst/>
              </a:prstGeom>
              <a:blipFill>
                <a:blip r:embed="rId17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A5EE74-FFB2-8158-E4C9-45C9EAA5F1AE}"/>
                  </a:ext>
                </a:extLst>
              </p:cNvPr>
              <p:cNvSpPr txBox="1"/>
              <p:nvPr/>
            </p:nvSpPr>
            <p:spPr>
              <a:xfrm>
                <a:off x="1929363" y="330217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A5EE74-FFB2-8158-E4C9-45C9EAA5F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63" y="3302171"/>
                <a:ext cx="180306" cy="276999"/>
              </a:xfrm>
              <a:prstGeom prst="rect">
                <a:avLst/>
              </a:prstGeom>
              <a:blipFill>
                <a:blip r:embed="rId18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Curved Right 78">
            <a:extLst>
              <a:ext uri="{FF2B5EF4-FFF2-40B4-BE49-F238E27FC236}">
                <a16:creationId xmlns:a16="http://schemas.microsoft.com/office/drawing/2014/main" id="{6E33BF03-88D4-E856-61CF-9974F98C00FB}"/>
              </a:ext>
            </a:extLst>
          </p:cNvPr>
          <p:cNvSpPr/>
          <p:nvPr/>
        </p:nvSpPr>
        <p:spPr>
          <a:xfrm>
            <a:off x="1514340" y="3876972"/>
            <a:ext cx="439572" cy="4030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7CE83C-C1D1-98DA-65FB-E7A20BDC88C4}"/>
              </a:ext>
            </a:extLst>
          </p:cNvPr>
          <p:cNvSpPr/>
          <p:nvPr/>
        </p:nvSpPr>
        <p:spPr>
          <a:xfrm>
            <a:off x="1365584" y="5935177"/>
            <a:ext cx="1894974" cy="5570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371C840-D29F-E228-B952-A1201D87122C}"/>
              </a:ext>
            </a:extLst>
          </p:cNvPr>
          <p:cNvSpPr/>
          <p:nvPr/>
        </p:nvSpPr>
        <p:spPr>
          <a:xfrm>
            <a:off x="8801100" y="5378115"/>
            <a:ext cx="959873" cy="1127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0A195BB-8DDE-5EA7-50A4-472CFC132927}"/>
              </a:ext>
            </a:extLst>
          </p:cNvPr>
          <p:cNvSpPr/>
          <p:nvPr/>
        </p:nvSpPr>
        <p:spPr>
          <a:xfrm>
            <a:off x="1365584" y="5378116"/>
            <a:ext cx="1894974" cy="11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561123-DB67-5032-83CB-5061ADABC198}"/>
              </a:ext>
            </a:extLst>
          </p:cNvPr>
          <p:cNvSpPr/>
          <p:nvPr/>
        </p:nvSpPr>
        <p:spPr>
          <a:xfrm>
            <a:off x="7866000" y="5391975"/>
            <a:ext cx="1894974" cy="11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F89EB9A3-2C05-42E2-DD7F-D6020AC42FE9}"/>
              </a:ext>
            </a:extLst>
          </p:cNvPr>
          <p:cNvSpPr/>
          <p:nvPr/>
        </p:nvSpPr>
        <p:spPr>
          <a:xfrm>
            <a:off x="1780674" y="5671386"/>
            <a:ext cx="565484" cy="458703"/>
          </a:xfrm>
          <a:prstGeom prst="triangl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76C0AA81-224F-482D-2DD7-172F9DB924E8}"/>
              </a:ext>
            </a:extLst>
          </p:cNvPr>
          <p:cNvSpPr/>
          <p:nvPr/>
        </p:nvSpPr>
        <p:spPr>
          <a:xfrm rot="16200000">
            <a:off x="8530745" y="5948135"/>
            <a:ext cx="565484" cy="458703"/>
          </a:xfrm>
          <a:prstGeom prst="triangl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55" grpId="0" animBg="1"/>
      <p:bldP spid="55" grpId="1" animBg="1"/>
      <p:bldP spid="67" grpId="0" animBg="1"/>
      <p:bldP spid="67" grpId="1" animBg="1"/>
      <p:bldP spid="68" grpId="0"/>
      <p:bldP spid="69" grpId="0"/>
      <p:bldP spid="69" grpId="1"/>
      <p:bldP spid="70" grpId="0"/>
      <p:bldP spid="70" grpId="1"/>
      <p:bldP spid="71" grpId="0"/>
      <p:bldP spid="71" grpId="1"/>
      <p:bldP spid="72" grpId="0"/>
      <p:bldP spid="73" grpId="0"/>
      <p:bldP spid="73" grpId="1"/>
      <p:bldP spid="74" grpId="0"/>
      <p:bldP spid="75" grpId="0"/>
      <p:bldP spid="76" grpId="0"/>
      <p:bldP spid="76" grpId="1"/>
      <p:bldP spid="77" grpId="0"/>
      <p:bldP spid="77" grpId="1"/>
      <p:bldP spid="78" grpId="0"/>
      <p:bldP spid="79" grpId="0" animBg="1"/>
      <p:bldP spid="84" grpId="0" animBg="1"/>
      <p:bldP spid="86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8D3-B060-FA40-3E0A-95BAA08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 просторі світу, ця проблема не виявляється, бо ми завжди обертаємо перше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 тоді довк</a:t>
                </a:r>
                <a:r>
                  <a:rPr lang="en-US" dirty="0">
                    <a:latin typeface="YouTube Sans"/>
                  </a:rPr>
                  <a:t>o</a:t>
                </a:r>
                <a:r>
                  <a:rPr lang="uk-UA" dirty="0">
                    <a:latin typeface="YouTube Sans"/>
                  </a:rPr>
                  <a:t>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 просторі світу</a:t>
                </a:r>
              </a:p>
              <a:p>
                <a:r>
                  <a:rPr lang="uk-UA" dirty="0">
                    <a:latin typeface="YouTube Sans"/>
                  </a:rPr>
                  <a:t>Осьові вектори НЕ міняються, ми завжди починаємо з осьовими векторами світу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  <a:blipFill>
                <a:blip r:embed="rId2"/>
                <a:stretch>
                  <a:fillRect l="-142" t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FF5B7C-69B2-0914-9B84-CC4A2B3E1495}"/>
              </a:ext>
            </a:extLst>
          </p:cNvPr>
          <p:cNvCxnSpPr/>
          <p:nvPr/>
        </p:nvCxnSpPr>
        <p:spPr>
          <a:xfrm flipV="1">
            <a:off x="2225136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0C891-ECBE-0C0E-7CC0-21D330407FEF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28782"/>
                  </p:ext>
                </p:extLst>
              </p:nvPr>
            </p:nvGraphicFramePr>
            <p:xfrm rot="19713339">
              <a:off x="1846841" y="4608467"/>
              <a:ext cx="852824" cy="682258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52824" cy="6822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3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713339">
                <a:off x="1846841" y="4608467"/>
                <a:ext cx="852824" cy="682258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060BB-7C8D-E3FF-0ED4-D914DD7BDEDA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9BC44B80-A054-67AC-07D1-2F5A8CFF3E5E}"/>
              </a:ext>
            </a:extLst>
          </p:cNvPr>
          <p:cNvSpPr/>
          <p:nvPr/>
        </p:nvSpPr>
        <p:spPr>
          <a:xfrm>
            <a:off x="1995606" y="5339006"/>
            <a:ext cx="661878" cy="71331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8BE7D1-BED0-7E47-5C7D-19302B3F27B9}"/>
              </a:ext>
            </a:extLst>
          </p:cNvPr>
          <p:cNvCxnSpPr>
            <a:cxnSpLocks/>
            <a:stCxn id="43" idx="0"/>
          </p:cNvCxnSpPr>
          <p:nvPr/>
        </p:nvCxnSpPr>
        <p:spPr>
          <a:xfrm flipH="1">
            <a:off x="2144618" y="5339006"/>
            <a:ext cx="1819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/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/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/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EE171F-8F82-20F6-DFF8-873F96AEB78C}"/>
              </a:ext>
            </a:extLst>
          </p:cNvPr>
          <p:cNvCxnSpPr>
            <a:cxnSpLocks/>
          </p:cNvCxnSpPr>
          <p:nvPr/>
        </p:nvCxnSpPr>
        <p:spPr>
          <a:xfrm flipV="1">
            <a:off x="4348575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57D0E23-EC08-5C94-072C-6FC947711C90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621815"/>
                  </p:ext>
                </p:extLst>
              </p:nvPr>
            </p:nvGraphicFramePr>
            <p:xfrm rot="19713339">
              <a:off x="4026361" y="4636891"/>
              <a:ext cx="740654" cy="625402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740654" cy="62540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200000" ay="5400000" az="3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713339">
                <a:off x="4026361" y="4636891"/>
                <a:ext cx="740654" cy="625402"/>
              </a:xfrm>
              <a:prstGeom prst="rect">
                <a:avLst/>
              </a:prstGeom>
            </p:spPr>
          </p:pic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3503AC-2D24-D41D-0A06-73B0558ABEB5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/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/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/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blipFill>
                <a:blip r:embed="rId11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Curved Left 99">
            <a:extLst>
              <a:ext uri="{FF2B5EF4-FFF2-40B4-BE49-F238E27FC236}">
                <a16:creationId xmlns:a16="http://schemas.microsoft.com/office/drawing/2014/main" id="{BD1102C8-F6E7-1608-3311-A743DFA0BA98}"/>
              </a:ext>
            </a:extLst>
          </p:cNvPr>
          <p:cNvSpPr/>
          <p:nvPr/>
        </p:nvSpPr>
        <p:spPr>
          <a:xfrm>
            <a:off x="4417725" y="4320830"/>
            <a:ext cx="311478" cy="2305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DB902E-33EE-88F0-DEF1-6C3E266B68C2}"/>
              </a:ext>
            </a:extLst>
          </p:cNvPr>
          <p:cNvCxnSpPr>
            <a:cxnSpLocks/>
          </p:cNvCxnSpPr>
          <p:nvPr/>
        </p:nvCxnSpPr>
        <p:spPr>
          <a:xfrm flipV="1">
            <a:off x="6532949" y="3965377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2C33D49-A741-5C06-03A4-F5D303B6F37D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9433335"/>
                  </p:ext>
                </p:extLst>
              </p:nvPr>
            </p:nvGraphicFramePr>
            <p:xfrm rot="19713339">
              <a:off x="6080647" y="4655415"/>
              <a:ext cx="1000804" cy="568542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1000804" cy="56854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600000" az="-60000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1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713339">
                <a:off x="6080647" y="4655415"/>
                <a:ext cx="1000804" cy="568542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CC58BAF-BBAB-4145-E1CF-C34D016E86E6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/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/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blipFill>
                <a:blip r:embed="rId14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/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blipFill>
                <a:blip r:embed="rId15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68642A-3C7A-4115-BFA1-9DF070CBE8D5}"/>
                  </a:ext>
                </a:extLst>
              </p:cNvPr>
              <p:cNvSpPr txBox="1"/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тангаж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68642A-3C7A-4115-BFA1-9DF070CBE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blipFill>
                <a:blip r:embed="rId16"/>
                <a:stretch>
                  <a:fillRect l="-1674" r="-334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76FA33-F471-5B96-E3B3-278C1576B882}"/>
                  </a:ext>
                </a:extLst>
              </p:cNvPr>
              <p:cNvSpPr txBox="1"/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рискання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76FA33-F471-5B96-E3B3-278C1576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blipFill>
                <a:blip r:embed="rId17"/>
                <a:stretch>
                  <a:fillRect l="-2500" r="-25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2" grpId="0"/>
      <p:bldP spid="68" grpId="0"/>
      <p:bldP spid="88" grpId="0"/>
      <p:bldP spid="95" grpId="0"/>
      <p:bldP spid="96" grpId="0"/>
      <p:bldP spid="97" grpId="0"/>
      <p:bldP spid="100" grpId="0" animBg="1"/>
      <p:bldP spid="105" grpId="0"/>
      <p:bldP spid="106" grpId="0"/>
      <p:bldP spid="107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8D3-B060-FA40-3E0A-95BAA08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 просторі світу, ця проблема не виявляється, бо ми завжди обертаємо перше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 тоді довк</a:t>
                </a:r>
                <a:r>
                  <a:rPr lang="en-US" dirty="0">
                    <a:latin typeface="YouTube Sans"/>
                  </a:rPr>
                  <a:t>o</a:t>
                </a:r>
                <a:r>
                  <a:rPr lang="uk-UA" dirty="0">
                    <a:latin typeface="YouTube Sans"/>
                  </a:rPr>
                  <a:t>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 просторі світу</a:t>
                </a:r>
              </a:p>
              <a:p>
                <a:r>
                  <a:rPr lang="uk-UA" dirty="0">
                    <a:latin typeface="YouTube Sans"/>
                  </a:rPr>
                  <a:t>Осьові вектори НЕ міняються, ми завжди починаємо з осьовими векторами світу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  <a:blipFill>
                <a:blip r:embed="rId2"/>
                <a:stretch>
                  <a:fillRect l="-142" t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FF5B7C-69B2-0914-9B84-CC4A2B3E1495}"/>
              </a:ext>
            </a:extLst>
          </p:cNvPr>
          <p:cNvCxnSpPr/>
          <p:nvPr/>
        </p:nvCxnSpPr>
        <p:spPr>
          <a:xfrm flipV="1">
            <a:off x="2225136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0C891-ECBE-0C0E-7CC0-21D330407FEF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713339">
              <a:off x="1846841" y="4608467"/>
              <a:ext cx="852824" cy="682258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52824" cy="6822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3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713339">
                <a:off x="1846841" y="4608467"/>
                <a:ext cx="852824" cy="682258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060BB-7C8D-E3FF-0ED4-D914DD7BDEDA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9BC44B80-A054-67AC-07D1-2F5A8CFF3E5E}"/>
              </a:ext>
            </a:extLst>
          </p:cNvPr>
          <p:cNvSpPr/>
          <p:nvPr/>
        </p:nvSpPr>
        <p:spPr>
          <a:xfrm>
            <a:off x="1995606" y="5339006"/>
            <a:ext cx="661878" cy="71331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8BE7D1-BED0-7E47-5C7D-19302B3F27B9}"/>
              </a:ext>
            </a:extLst>
          </p:cNvPr>
          <p:cNvCxnSpPr>
            <a:cxnSpLocks/>
            <a:stCxn id="43" idx="0"/>
          </p:cNvCxnSpPr>
          <p:nvPr/>
        </p:nvCxnSpPr>
        <p:spPr>
          <a:xfrm flipH="1">
            <a:off x="2144618" y="5339006"/>
            <a:ext cx="1819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/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/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/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EE171F-8F82-20F6-DFF8-873F96AEB78C}"/>
              </a:ext>
            </a:extLst>
          </p:cNvPr>
          <p:cNvCxnSpPr>
            <a:cxnSpLocks/>
          </p:cNvCxnSpPr>
          <p:nvPr/>
        </p:nvCxnSpPr>
        <p:spPr>
          <a:xfrm flipV="1">
            <a:off x="4348575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57D0E23-EC08-5C94-072C-6FC947711C90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691810"/>
                  </p:ext>
                </p:extLst>
              </p:nvPr>
            </p:nvGraphicFramePr>
            <p:xfrm rot="17443425">
              <a:off x="4026361" y="4636891"/>
              <a:ext cx="740654" cy="625402"/>
            </p:xfrm>
            <a:graphic>
              <a:graphicData uri="http://schemas.microsoft.com/office/drawing/2017/model3d">
                <am3d:model3d r:embed="rId3">
                  <am3d:spPr>
                    <a:xfrm rot="17443425">
                      <a:off x="0" y="0"/>
                      <a:ext cx="740654" cy="62540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200000" ay="5400000" az="3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443425">
                <a:off x="4026361" y="4636891"/>
                <a:ext cx="740654" cy="625402"/>
              </a:xfrm>
              <a:prstGeom prst="rect">
                <a:avLst/>
              </a:prstGeom>
            </p:spPr>
          </p:pic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3503AC-2D24-D41D-0A06-73B0558ABEB5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/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/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/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blipFill>
                <a:blip r:embed="rId11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Curved Left 99">
            <a:extLst>
              <a:ext uri="{FF2B5EF4-FFF2-40B4-BE49-F238E27FC236}">
                <a16:creationId xmlns:a16="http://schemas.microsoft.com/office/drawing/2014/main" id="{BD1102C8-F6E7-1608-3311-A743DFA0BA98}"/>
              </a:ext>
            </a:extLst>
          </p:cNvPr>
          <p:cNvSpPr/>
          <p:nvPr/>
        </p:nvSpPr>
        <p:spPr>
          <a:xfrm>
            <a:off x="4417725" y="4320830"/>
            <a:ext cx="311478" cy="2305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DB902E-33EE-88F0-DEF1-6C3E266B68C2}"/>
              </a:ext>
            </a:extLst>
          </p:cNvPr>
          <p:cNvCxnSpPr>
            <a:cxnSpLocks/>
          </p:cNvCxnSpPr>
          <p:nvPr/>
        </p:nvCxnSpPr>
        <p:spPr>
          <a:xfrm flipV="1">
            <a:off x="6532949" y="3965377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2C33D49-A741-5C06-03A4-F5D303B6F37D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3513045"/>
                  </p:ext>
                </p:extLst>
              </p:nvPr>
            </p:nvGraphicFramePr>
            <p:xfrm rot="19713339">
              <a:off x="6107261" y="4485204"/>
              <a:ext cx="947567" cy="908955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947567" cy="90895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600000" az="18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1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713339">
                <a:off x="6107261" y="4485204"/>
                <a:ext cx="947567" cy="908955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CC58BAF-BBAB-4145-E1CF-C34D016E86E6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/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/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blipFill>
                <a:blip r:embed="rId14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/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blipFill>
                <a:blip r:embed="rId15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A6058D-FA6A-01D3-54AF-DCC07C70244F}"/>
                  </a:ext>
                </a:extLst>
              </p:cNvPr>
              <p:cNvSpPr txBox="1"/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тангаж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A6058D-FA6A-01D3-54AF-DCC07C702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blipFill>
                <a:blip r:embed="rId16"/>
                <a:stretch>
                  <a:fillRect l="-1674" r="-33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81BB51-0992-284F-D3B8-BC4191674928}"/>
                  </a:ext>
                </a:extLst>
              </p:cNvPr>
              <p:cNvSpPr txBox="1"/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рискання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81BB51-0992-284F-D3B8-BC419167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blipFill>
                <a:blip r:embed="rId17"/>
                <a:stretch>
                  <a:fillRect l="-2500" r="-25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3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5" grpId="0"/>
      <p:bldP spid="96" grpId="0"/>
      <p:bldP spid="97" grpId="0"/>
      <p:bldP spid="100" grpId="0" animBg="1"/>
      <p:bldP spid="105" grpId="0"/>
      <p:bldP spid="106" grpId="0"/>
      <p:bldP spid="1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3DE9-5F74-2501-2D57-DC344A5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Камера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FB785-AD81-EF37-D079-A635C5CED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Кожна гра дозволяє контролювати камеру (де ти дивишся у світі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сцені)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Дотепер, наша камера є в початку світових координат, і дивиться в напрямок осі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створимо камеру від першої особи яку можна контролювати вживаючи мишку і клявіатуру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FB785-AD81-EF37-D079-A635C5CED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EC5EE3-4A25-A1F1-B548-9ABE0CC95F0F}"/>
              </a:ext>
            </a:extLst>
          </p:cNvPr>
          <p:cNvCxnSpPr/>
          <p:nvPr/>
        </p:nvCxnSpPr>
        <p:spPr>
          <a:xfrm flipV="1">
            <a:off x="3141023" y="3942608"/>
            <a:ext cx="0" cy="1312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F6B056-0831-BBD5-D0B0-F1427DD631B3}"/>
              </a:ext>
            </a:extLst>
          </p:cNvPr>
          <p:cNvCxnSpPr>
            <a:cxnSpLocks/>
          </p:cNvCxnSpPr>
          <p:nvPr/>
        </p:nvCxnSpPr>
        <p:spPr>
          <a:xfrm flipV="1">
            <a:off x="3141023" y="4494810"/>
            <a:ext cx="914400" cy="760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68E946-A98B-F880-72C1-28ED50683516}"/>
              </a:ext>
            </a:extLst>
          </p:cNvPr>
          <p:cNvCxnSpPr>
            <a:cxnSpLocks/>
          </p:cNvCxnSpPr>
          <p:nvPr/>
        </p:nvCxnSpPr>
        <p:spPr>
          <a:xfrm>
            <a:off x="3141023" y="5254831"/>
            <a:ext cx="1246909" cy="261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CB763-70E1-9870-C908-1985EBCD726E}"/>
                  </a:ext>
                </a:extLst>
              </p:cNvPr>
              <p:cNvSpPr txBox="1"/>
              <p:nvPr/>
            </p:nvSpPr>
            <p:spPr>
              <a:xfrm>
                <a:off x="4387932" y="538545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CB763-70E1-9870-C908-1985EBCD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32" y="5385459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30DEF-69FF-707F-2A4C-3CE3897DE6A4}"/>
                  </a:ext>
                </a:extLst>
              </p:cNvPr>
              <p:cNvSpPr txBox="1"/>
              <p:nvPr/>
            </p:nvSpPr>
            <p:spPr>
              <a:xfrm>
                <a:off x="3043753" y="3657738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30DEF-69FF-707F-2A4C-3CE3897D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53" y="3657738"/>
                <a:ext cx="197939" cy="276999"/>
              </a:xfrm>
              <a:prstGeom prst="rect">
                <a:avLst/>
              </a:prstGeom>
              <a:blipFill>
                <a:blip r:embed="rId4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0C74AB-AE5E-DE45-0EFA-1D9E8E256641}"/>
                  </a:ext>
                </a:extLst>
              </p:cNvPr>
              <p:cNvSpPr txBox="1"/>
              <p:nvPr/>
            </p:nvSpPr>
            <p:spPr>
              <a:xfrm>
                <a:off x="4055423" y="4209940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0C74AB-AE5E-DE45-0EFA-1D9E8E256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23" y="4209940"/>
                <a:ext cx="180306" cy="276999"/>
              </a:xfrm>
              <a:prstGeom prst="rect">
                <a:avLst/>
              </a:prstGeom>
              <a:blipFill>
                <a:blip r:embed="rId5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Camera">
                <a:extLst>
                  <a:ext uri="{FF2B5EF4-FFF2-40B4-BE49-F238E27FC236}">
                    <a16:creationId xmlns:a16="http://schemas.microsoft.com/office/drawing/2014/main" id="{F3AEC91C-6C9A-F15A-8F95-C6FB02C62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0372" y="4743392"/>
              <a:ext cx="966541" cy="8913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66541" cy="89138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26240" ay="1344205" az="996909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Camera">
                <a:extLst>
                  <a:ext uri="{FF2B5EF4-FFF2-40B4-BE49-F238E27FC236}">
                    <a16:creationId xmlns:a16="http://schemas.microsoft.com/office/drawing/2014/main" id="{F3AEC91C-6C9A-F15A-8F95-C6FB02C62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372" y="4743392"/>
                <a:ext cx="966541" cy="8913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97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8D3-B060-FA40-3E0A-95BAA08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 просторі світу, ця проблема не виявляється, бо ми завжди обертаємо перше довкола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 тоді довк</a:t>
                </a:r>
                <a:r>
                  <a:rPr lang="en-US" dirty="0">
                    <a:latin typeface="YouTube Sans"/>
                  </a:rPr>
                  <a:t>o</a:t>
                </a:r>
                <a:r>
                  <a:rPr lang="uk-UA" dirty="0">
                    <a:latin typeface="YouTube Sans"/>
                  </a:rPr>
                  <a:t>ла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 просторі світу</a:t>
                </a:r>
              </a:p>
              <a:p>
                <a:r>
                  <a:rPr lang="uk-UA" dirty="0">
                    <a:latin typeface="YouTube Sans"/>
                  </a:rPr>
                  <a:t>Осьові вектори НЕ міняються, ми завжди починаємо з осьовими векторами світу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634CD-8701-3825-EDD7-E01A1C4FF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461289"/>
              </a:xfrm>
              <a:blipFill>
                <a:blip r:embed="rId2"/>
                <a:stretch>
                  <a:fillRect l="-142" t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FF5B7C-69B2-0914-9B84-CC4A2B3E1495}"/>
              </a:ext>
            </a:extLst>
          </p:cNvPr>
          <p:cNvCxnSpPr/>
          <p:nvPr/>
        </p:nvCxnSpPr>
        <p:spPr>
          <a:xfrm flipV="1">
            <a:off x="2225136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0C891-ECBE-0C0E-7CC0-21D330407FEF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713339">
              <a:off x="1846841" y="4608467"/>
              <a:ext cx="852824" cy="682258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52824" cy="6822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3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Camera">
                <a:extLst>
                  <a:ext uri="{FF2B5EF4-FFF2-40B4-BE49-F238E27FC236}">
                    <a16:creationId xmlns:a16="http://schemas.microsoft.com/office/drawing/2014/main" id="{B9079847-B287-3ECE-48FB-D55D2C46D9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713339">
                <a:off x="1846841" y="4608467"/>
                <a:ext cx="852824" cy="682258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060BB-7C8D-E3FF-0ED4-D914DD7BDEDA}"/>
              </a:ext>
            </a:extLst>
          </p:cNvPr>
          <p:cNvCxnSpPr>
            <a:cxnSpLocks/>
          </p:cNvCxnSpPr>
          <p:nvPr/>
        </p:nvCxnSpPr>
        <p:spPr>
          <a:xfrm>
            <a:off x="2225136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9BC44B80-A054-67AC-07D1-2F5A8CFF3E5E}"/>
              </a:ext>
            </a:extLst>
          </p:cNvPr>
          <p:cNvSpPr/>
          <p:nvPr/>
        </p:nvSpPr>
        <p:spPr>
          <a:xfrm>
            <a:off x="1995606" y="5339006"/>
            <a:ext cx="661878" cy="71331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8BE7D1-BED0-7E47-5C7D-19302B3F27B9}"/>
              </a:ext>
            </a:extLst>
          </p:cNvPr>
          <p:cNvCxnSpPr>
            <a:cxnSpLocks/>
            <a:stCxn id="43" idx="0"/>
          </p:cNvCxnSpPr>
          <p:nvPr/>
        </p:nvCxnSpPr>
        <p:spPr>
          <a:xfrm flipH="1">
            <a:off x="2144618" y="5339006"/>
            <a:ext cx="1819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/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11B274-4FFB-4B53-6744-EAE0FFB6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606" y="3646597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/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76B77E-D98B-0A9D-EB8E-29F9B381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36" y="4907581"/>
                <a:ext cx="180306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/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712867-47D2-E796-F52B-3BB7AA3D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32" y="5672464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EE171F-8F82-20F6-DFF8-873F96AEB78C}"/>
              </a:ext>
            </a:extLst>
          </p:cNvPr>
          <p:cNvCxnSpPr>
            <a:cxnSpLocks/>
          </p:cNvCxnSpPr>
          <p:nvPr/>
        </p:nvCxnSpPr>
        <p:spPr>
          <a:xfrm flipV="1">
            <a:off x="4348575" y="3975270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57D0E23-EC08-5C94-072C-6FC947711C90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713339">
              <a:off x="4026361" y="4636891"/>
              <a:ext cx="740654" cy="625402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740654" cy="62540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200000" ay="5400000" az="3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 Model 90" descr="Camera">
                <a:extLst>
                  <a:ext uri="{FF2B5EF4-FFF2-40B4-BE49-F238E27FC236}">
                    <a16:creationId xmlns:a16="http://schemas.microsoft.com/office/drawing/2014/main" id="{178220A1-4DDF-1F60-E644-B75D68050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713339">
                <a:off x="4026361" y="4636891"/>
                <a:ext cx="740654" cy="625402"/>
              </a:xfrm>
              <a:prstGeom prst="rect">
                <a:avLst/>
              </a:prstGeom>
            </p:spPr>
          </p:pic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3503AC-2D24-D41D-0A06-73B0558ABEB5}"/>
              </a:ext>
            </a:extLst>
          </p:cNvPr>
          <p:cNvCxnSpPr>
            <a:cxnSpLocks/>
          </p:cNvCxnSpPr>
          <p:nvPr/>
        </p:nvCxnSpPr>
        <p:spPr>
          <a:xfrm>
            <a:off x="4348575" y="5046081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/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3338188-7EB2-70E6-2899-B445603A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045" y="3646597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/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BBC044A-BB99-385B-5299-BE7DFCB6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75" y="4907581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/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FDDFF6-DEEE-9034-D034-DB1727EE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071" y="5672464"/>
                <a:ext cx="194540" cy="276999"/>
              </a:xfrm>
              <a:prstGeom prst="rect">
                <a:avLst/>
              </a:prstGeom>
              <a:blipFill>
                <a:blip r:embed="rId11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Curved Left 99">
            <a:extLst>
              <a:ext uri="{FF2B5EF4-FFF2-40B4-BE49-F238E27FC236}">
                <a16:creationId xmlns:a16="http://schemas.microsoft.com/office/drawing/2014/main" id="{BD1102C8-F6E7-1608-3311-A743DFA0BA98}"/>
              </a:ext>
            </a:extLst>
          </p:cNvPr>
          <p:cNvSpPr/>
          <p:nvPr/>
        </p:nvSpPr>
        <p:spPr>
          <a:xfrm>
            <a:off x="4417725" y="4320830"/>
            <a:ext cx="311478" cy="2305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DB902E-33EE-88F0-DEF1-6C3E266B68C2}"/>
              </a:ext>
            </a:extLst>
          </p:cNvPr>
          <p:cNvCxnSpPr>
            <a:cxnSpLocks/>
          </p:cNvCxnSpPr>
          <p:nvPr/>
        </p:nvCxnSpPr>
        <p:spPr>
          <a:xfrm flipV="1">
            <a:off x="6532949" y="3965377"/>
            <a:ext cx="0" cy="10708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2C33D49-A741-5C06-03A4-F5D303B6F37D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105405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011827"/>
                  </p:ext>
                </p:extLst>
              </p:nvPr>
            </p:nvGraphicFramePr>
            <p:xfrm rot="19713339">
              <a:off x="6145164" y="4645937"/>
              <a:ext cx="871764" cy="587492"/>
            </p:xfrm>
            <a:graphic>
              <a:graphicData uri="http://schemas.microsoft.com/office/drawing/2017/model3d">
                <am3d:model3d r:embed="rId3">
                  <am3d:spPr>
                    <a:xfrm rot="19713339">
                      <a:off x="0" y="0"/>
                      <a:ext cx="871764" cy="58749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600000" az="-60000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12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Camera">
                <a:extLst>
                  <a:ext uri="{FF2B5EF4-FFF2-40B4-BE49-F238E27FC236}">
                    <a16:creationId xmlns:a16="http://schemas.microsoft.com/office/drawing/2014/main" id="{CCFC9FF7-1813-41C6-5711-6B402D67C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713339">
                <a:off x="6145164" y="4645937"/>
                <a:ext cx="871764" cy="587492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CC58BAF-BBAB-4145-E1CF-C34D016E86E6}"/>
              </a:ext>
            </a:extLst>
          </p:cNvPr>
          <p:cNvCxnSpPr>
            <a:cxnSpLocks/>
          </p:cNvCxnSpPr>
          <p:nvPr/>
        </p:nvCxnSpPr>
        <p:spPr>
          <a:xfrm>
            <a:off x="6532949" y="5036188"/>
            <a:ext cx="0" cy="664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/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DC7EC5-DED8-297C-6F53-63A7813A8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19" y="3636704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/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30A152-ED36-DC55-FD7A-5E8F441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49" y="4897688"/>
                <a:ext cx="180306" cy="276999"/>
              </a:xfrm>
              <a:prstGeom prst="rect">
                <a:avLst/>
              </a:prstGeom>
              <a:blipFill>
                <a:blip r:embed="rId14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/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1358AAC-8979-EEE8-46B4-73B744A0A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45" y="5662571"/>
                <a:ext cx="194540" cy="276999"/>
              </a:xfrm>
              <a:prstGeom prst="rect">
                <a:avLst/>
              </a:prstGeom>
              <a:blipFill>
                <a:blip r:embed="rId15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834C4C-A928-1219-8F31-E616FB8874DE}"/>
                  </a:ext>
                </a:extLst>
              </p:cNvPr>
              <p:cNvSpPr txBox="1"/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тангаж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834C4C-A928-1219-8F31-E616FB88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429412"/>
                <a:ext cx="1455527" cy="276999"/>
              </a:xfrm>
              <a:prstGeom prst="rect">
                <a:avLst/>
              </a:prstGeom>
              <a:blipFill>
                <a:blip r:embed="rId16"/>
                <a:stretch>
                  <a:fillRect l="-1674" r="-334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F3416-39B3-DC8D-3291-A1360D6610E9}"/>
                  </a:ext>
                </a:extLst>
              </p:cNvPr>
              <p:cNvSpPr txBox="1"/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рискання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F3416-39B3-DC8D-3291-A1360D66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3775203"/>
                <a:ext cx="1705595" cy="276999"/>
              </a:xfrm>
              <a:prstGeom prst="rect">
                <a:avLst/>
              </a:prstGeom>
              <a:blipFill>
                <a:blip r:embed="rId17"/>
                <a:stretch>
                  <a:fillRect l="-2500" r="-25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5" grpId="0"/>
      <p:bldP spid="96" grpId="0"/>
      <p:bldP spid="97" grpId="0"/>
      <p:bldP spid="100" grpId="0" animBg="1"/>
      <p:bldP spid="105" grpId="0"/>
      <p:bldP spid="106" grpId="0"/>
      <p:bldP spid="10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8D3-B060-FA40-3E0A-95BAA08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34CD-8701-3825-EDD7-E01A1C4F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108861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Поворот це складна тема, можна цілий курс написати на цю тему</a:t>
            </a:r>
          </a:p>
          <a:p>
            <a:r>
              <a:rPr lang="uk-UA" dirty="0">
                <a:latin typeface="YouTube Sans"/>
              </a:rPr>
              <a:t>У описі відео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є лінк про як краще зрозуміти чому ми мусимо обертати камеру у просторі світу по англійські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  <a:hlinkClick r:id="rId2"/>
              </a:rPr>
              <a:t>https://gamedev.stackexchange.com/questions/136174/im-rotating-an-object-on-two-axes-so-why-does-it-keep-twisting-around-the-thir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423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4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F30E-6F61-D110-84AF-F5C6C71F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Камера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C1651-C35F-74E2-C53F-A5EAC17A4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346431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Перш ніж зробити нашу камеру взаємодійну, уявім що у нас вже є камера з положенням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uk-UA" dirty="0">
                    <a:latin typeface="YouTube Sans"/>
                  </a:rPr>
                  <a:t> у просторі світу й ми знаємо її орієнтацію (її 3 осьові вектори)</a:t>
                </a:r>
              </a:p>
              <a:p>
                <a:r>
                  <a:rPr lang="uk-UA" dirty="0">
                    <a:latin typeface="YouTube Sans"/>
                  </a:rPr>
                  <a:t>Як ми можемо світ намалювати з точки зору камери (а не точки зору початку системи координат)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C1651-C35F-74E2-C53F-A5EAC17A4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346431" cy="4351337"/>
              </a:xfrm>
              <a:blipFill>
                <a:blip r:embed="rId2"/>
                <a:stretch>
                  <a:fillRect l="-281" t="-980" r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513500-8C78-6C0B-5BB4-8C4754C78A60}"/>
              </a:ext>
            </a:extLst>
          </p:cNvPr>
          <p:cNvCxnSpPr/>
          <p:nvPr/>
        </p:nvCxnSpPr>
        <p:spPr>
          <a:xfrm flipV="1">
            <a:off x="6016024" y="2918349"/>
            <a:ext cx="0" cy="1312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C3C10-B8DA-7DDC-E3D5-20A5CA8AA79D}"/>
              </a:ext>
            </a:extLst>
          </p:cNvPr>
          <p:cNvCxnSpPr>
            <a:cxnSpLocks/>
          </p:cNvCxnSpPr>
          <p:nvPr/>
        </p:nvCxnSpPr>
        <p:spPr>
          <a:xfrm flipV="1">
            <a:off x="6016023" y="3743684"/>
            <a:ext cx="676894" cy="486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031BC1-E31E-3EC7-AFA2-8D17E9566B47}"/>
              </a:ext>
            </a:extLst>
          </p:cNvPr>
          <p:cNvCxnSpPr>
            <a:cxnSpLocks/>
          </p:cNvCxnSpPr>
          <p:nvPr/>
        </p:nvCxnSpPr>
        <p:spPr>
          <a:xfrm>
            <a:off x="6016024" y="4230572"/>
            <a:ext cx="1033153" cy="89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26838-1AF0-679F-BC76-7D2E6BACA9EF}"/>
                  </a:ext>
                </a:extLst>
              </p:cNvPr>
              <p:cNvSpPr txBox="1"/>
              <p:nvPr/>
            </p:nvSpPr>
            <p:spPr>
              <a:xfrm>
                <a:off x="7100637" y="418113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26838-1AF0-679F-BC76-7D2E6BA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37" y="4181137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729A1-DC9C-C6EE-EE67-24B24E671C93}"/>
                  </a:ext>
                </a:extLst>
              </p:cNvPr>
              <p:cNvSpPr txBox="1"/>
              <p:nvPr/>
            </p:nvSpPr>
            <p:spPr>
              <a:xfrm>
                <a:off x="5917053" y="2631020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729A1-DC9C-C6EE-EE67-24B24E67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53" y="2631020"/>
                <a:ext cx="197939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5A0F9F-74CA-8551-983A-A55986C51D82}"/>
                  </a:ext>
                </a:extLst>
              </p:cNvPr>
              <p:cNvSpPr txBox="1"/>
              <p:nvPr/>
            </p:nvSpPr>
            <p:spPr>
              <a:xfrm>
                <a:off x="6702419" y="3466685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5A0F9F-74CA-8551-983A-A55986C5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9" y="3466685"/>
                <a:ext cx="180306" cy="276999"/>
              </a:xfrm>
              <a:prstGeom prst="rect">
                <a:avLst/>
              </a:prstGeom>
              <a:blipFill>
                <a:blip r:embed="rId5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612FA6F-3F51-34C6-407A-58136BBEC077}"/>
              </a:ext>
            </a:extLst>
          </p:cNvPr>
          <p:cNvSpPr/>
          <p:nvPr/>
        </p:nvSpPr>
        <p:spPr>
          <a:xfrm>
            <a:off x="8967045" y="1828800"/>
            <a:ext cx="849084" cy="82756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A5F72A-82B2-FC4D-493E-6CBFD03F9B9C}"/>
              </a:ext>
            </a:extLst>
          </p:cNvPr>
          <p:cNvSpPr/>
          <p:nvPr/>
        </p:nvSpPr>
        <p:spPr>
          <a:xfrm>
            <a:off x="9133297" y="3713996"/>
            <a:ext cx="445324" cy="819397"/>
          </a:xfrm>
          <a:custGeom>
            <a:avLst/>
            <a:gdLst>
              <a:gd name="connsiteX0" fmla="*/ 0 w 445324"/>
              <a:gd name="connsiteY0" fmla="*/ 819397 h 819397"/>
              <a:gd name="connsiteX1" fmla="*/ 296883 w 445324"/>
              <a:gd name="connsiteY1" fmla="*/ 0 h 819397"/>
              <a:gd name="connsiteX2" fmla="*/ 445324 w 445324"/>
              <a:gd name="connsiteY2" fmla="*/ 564078 h 819397"/>
              <a:gd name="connsiteX3" fmla="*/ 0 w 445324"/>
              <a:gd name="connsiteY3" fmla="*/ 819397 h 81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24" h="819397">
                <a:moveTo>
                  <a:pt x="0" y="819397"/>
                </a:moveTo>
                <a:lnTo>
                  <a:pt x="296883" y="0"/>
                </a:lnTo>
                <a:lnTo>
                  <a:pt x="445324" y="564078"/>
                </a:lnTo>
                <a:lnTo>
                  <a:pt x="0" y="8193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FDB648-67B7-3E52-34F0-730B3DA90320}"/>
              </a:ext>
            </a:extLst>
          </p:cNvPr>
          <p:cNvCxnSpPr/>
          <p:nvPr/>
        </p:nvCxnSpPr>
        <p:spPr>
          <a:xfrm>
            <a:off x="7878902" y="2009045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E96F8B-BF27-2BAF-05C2-EA5C70BAF759}"/>
              </a:ext>
            </a:extLst>
          </p:cNvPr>
          <p:cNvCxnSpPr/>
          <p:nvPr/>
        </p:nvCxnSpPr>
        <p:spPr>
          <a:xfrm>
            <a:off x="7878902" y="2009045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20BA62-8D7F-0CCD-2546-153A807D2613}"/>
              </a:ext>
            </a:extLst>
          </p:cNvPr>
          <p:cNvCxnSpPr/>
          <p:nvPr/>
        </p:nvCxnSpPr>
        <p:spPr>
          <a:xfrm>
            <a:off x="7878902" y="2009045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ylinder 50">
            <a:extLst>
              <a:ext uri="{FF2B5EF4-FFF2-40B4-BE49-F238E27FC236}">
                <a16:creationId xmlns:a16="http://schemas.microsoft.com/office/drawing/2014/main" id="{5A2F1298-736C-FAC3-F3BB-43710C957652}"/>
              </a:ext>
            </a:extLst>
          </p:cNvPr>
          <p:cNvSpPr/>
          <p:nvPr/>
        </p:nvSpPr>
        <p:spPr>
          <a:xfrm>
            <a:off x="6702419" y="2312335"/>
            <a:ext cx="602254" cy="7919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F79C93-F9B6-8509-1A80-7C1781226963}"/>
              </a:ext>
            </a:extLst>
          </p:cNvPr>
          <p:cNvCxnSpPr/>
          <p:nvPr/>
        </p:nvCxnSpPr>
        <p:spPr>
          <a:xfrm flipH="1" flipV="1">
            <a:off x="7703751" y="2631020"/>
            <a:ext cx="100445" cy="9970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F77FEE-AC35-D213-05C6-EAB15CB1A975}"/>
              </a:ext>
            </a:extLst>
          </p:cNvPr>
          <p:cNvCxnSpPr>
            <a:cxnSpLocks/>
          </p:cNvCxnSpPr>
          <p:nvPr/>
        </p:nvCxnSpPr>
        <p:spPr>
          <a:xfrm>
            <a:off x="7804196" y="3628050"/>
            <a:ext cx="1006885" cy="4909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E79E29-CC1A-1F9D-E446-713447DA1693}"/>
              </a:ext>
            </a:extLst>
          </p:cNvPr>
          <p:cNvCxnSpPr>
            <a:cxnSpLocks/>
          </p:cNvCxnSpPr>
          <p:nvPr/>
        </p:nvCxnSpPr>
        <p:spPr>
          <a:xfrm flipV="1">
            <a:off x="7804196" y="2718033"/>
            <a:ext cx="814525" cy="91001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amera">
                <a:extLst>
                  <a:ext uri="{FF2B5EF4-FFF2-40B4-BE49-F238E27FC236}">
                    <a16:creationId xmlns:a16="http://schemas.microsoft.com/office/drawing/2014/main" id="{B101D0EE-A432-4885-B9EF-6CE5773C9F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7727687"/>
                  </p:ext>
                </p:extLst>
              </p:nvPr>
            </p:nvGraphicFramePr>
            <p:xfrm>
              <a:off x="7508359" y="2997766"/>
              <a:ext cx="947591" cy="9615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amera">
                <a:extLst>
                  <a:ext uri="{FF2B5EF4-FFF2-40B4-BE49-F238E27FC236}">
                    <a16:creationId xmlns:a16="http://schemas.microsoft.com/office/drawing/2014/main" id="{B101D0EE-A432-4885-B9EF-6CE5773C9F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08359" y="2997766"/>
                <a:ext cx="947591" cy="961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4F14D0-08B3-EE9F-7CAF-809D7DB4AD31}"/>
                  </a:ext>
                </a:extLst>
              </p:cNvPr>
              <p:cNvSpPr txBox="1"/>
              <p:nvPr/>
            </p:nvSpPr>
            <p:spPr>
              <a:xfrm>
                <a:off x="7703751" y="374245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4F14D0-08B3-EE9F-7CAF-809D7DB4A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51" y="3742450"/>
                <a:ext cx="212430" cy="276999"/>
              </a:xfrm>
              <a:prstGeom prst="rect">
                <a:avLst/>
              </a:prstGeom>
              <a:blipFill>
                <a:blip r:embed="rId8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030A91-F7C8-42C5-D48E-AB2B9D391209}"/>
              </a:ext>
            </a:extLst>
          </p:cNvPr>
          <p:cNvCxnSpPr>
            <a:cxnSpLocks/>
          </p:cNvCxnSpPr>
          <p:nvPr/>
        </p:nvCxnSpPr>
        <p:spPr>
          <a:xfrm>
            <a:off x="9647937" y="2379586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02F0F9-E981-1F99-6FCA-87F880C83937}"/>
              </a:ext>
            </a:extLst>
          </p:cNvPr>
          <p:cNvCxnSpPr/>
          <p:nvPr/>
        </p:nvCxnSpPr>
        <p:spPr>
          <a:xfrm>
            <a:off x="7878902" y="3001489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5958CC-A9BE-0CE2-8070-5BBCB590A8E9}"/>
              </a:ext>
            </a:extLst>
          </p:cNvPr>
          <p:cNvCxnSpPr/>
          <p:nvPr/>
        </p:nvCxnSpPr>
        <p:spPr>
          <a:xfrm flipH="1">
            <a:off x="8117961" y="2398342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26D9C4-072A-FE71-8701-A22259A7DEF1}"/>
              </a:ext>
            </a:extLst>
          </p:cNvPr>
          <p:cNvCxnSpPr/>
          <p:nvPr/>
        </p:nvCxnSpPr>
        <p:spPr>
          <a:xfrm flipH="1" flipV="1">
            <a:off x="8165773" y="3371680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1FCC3D-9D27-C941-F153-DA533D1B5FE4}"/>
              </a:ext>
            </a:extLst>
          </p:cNvPr>
          <p:cNvCxnSpPr/>
          <p:nvPr/>
        </p:nvCxnSpPr>
        <p:spPr>
          <a:xfrm>
            <a:off x="7878902" y="2997766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684B06-69EA-EF1A-637B-7FDB5AC43617}"/>
              </a:ext>
            </a:extLst>
          </p:cNvPr>
          <p:cNvCxnSpPr>
            <a:cxnSpLocks/>
          </p:cNvCxnSpPr>
          <p:nvPr/>
        </p:nvCxnSpPr>
        <p:spPr>
          <a:xfrm flipV="1">
            <a:off x="8337650" y="3267267"/>
            <a:ext cx="405171" cy="42891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FABF1D-432C-8BC2-08C1-A68004218079}"/>
                  </a:ext>
                </a:extLst>
              </p:cNvPr>
              <p:cNvSpPr txBox="1"/>
              <p:nvPr/>
            </p:nvSpPr>
            <p:spPr>
              <a:xfrm>
                <a:off x="8618721" y="343596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FABF1D-432C-8BC2-08C1-A6800421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721" y="3435960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DBA730BC-919C-A42B-453C-B077DCD53650}"/>
              </a:ext>
            </a:extLst>
          </p:cNvPr>
          <p:cNvSpPr/>
          <p:nvPr/>
        </p:nvSpPr>
        <p:spPr>
          <a:xfrm>
            <a:off x="7804196" y="3466685"/>
            <a:ext cx="149410" cy="16136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0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2F99-9B3A-BC86-1D41-7F360C12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A434D-4670-D6D5-A824-75E3705E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10053829" cy="2000992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Можемо переробити нашу проєкційну математику, щоби положення камери могло бути де-небудь, але це буде дуже складно зробити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А що б було, якби ми перетворили всі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 у світі так, щоби камера була у початку координат, а всі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 далі були відносно до неї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й так і так множимо всі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 з матрицями щоби контролювати їхню орієнтацію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Можемо закодувати перетворення камери у матрицю та помножити її з матрицями кожного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єкту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609E4D-E81E-5F25-6321-E7DB93058D87}"/>
              </a:ext>
            </a:extLst>
          </p:cNvPr>
          <p:cNvCxnSpPr>
            <a:cxnSpLocks/>
          </p:cNvCxnSpPr>
          <p:nvPr/>
        </p:nvCxnSpPr>
        <p:spPr>
          <a:xfrm flipV="1">
            <a:off x="2238498" y="4209803"/>
            <a:ext cx="0" cy="1674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CA518C-425F-ABB8-DA13-53AFDF81FF80}"/>
              </a:ext>
            </a:extLst>
          </p:cNvPr>
          <p:cNvCxnSpPr>
            <a:cxnSpLocks/>
          </p:cNvCxnSpPr>
          <p:nvPr/>
        </p:nvCxnSpPr>
        <p:spPr>
          <a:xfrm>
            <a:off x="2238498" y="5884223"/>
            <a:ext cx="17337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1492A8-34CD-FEF7-31B0-A5335D0F429F}"/>
              </a:ext>
            </a:extLst>
          </p:cNvPr>
          <p:cNvCxnSpPr>
            <a:cxnSpLocks/>
          </p:cNvCxnSpPr>
          <p:nvPr/>
        </p:nvCxnSpPr>
        <p:spPr>
          <a:xfrm flipV="1">
            <a:off x="6749142" y="4195948"/>
            <a:ext cx="0" cy="1674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8D9A32-5D4B-E14A-CCD5-8856BE212D6E}"/>
              </a:ext>
            </a:extLst>
          </p:cNvPr>
          <p:cNvCxnSpPr>
            <a:cxnSpLocks/>
          </p:cNvCxnSpPr>
          <p:nvPr/>
        </p:nvCxnSpPr>
        <p:spPr>
          <a:xfrm>
            <a:off x="6749142" y="5870368"/>
            <a:ext cx="17337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58C1BE-5335-08E7-5E35-1DF653D42928}"/>
                  </a:ext>
                </a:extLst>
              </p:cNvPr>
              <p:cNvSpPr txBox="1"/>
              <p:nvPr/>
            </p:nvSpPr>
            <p:spPr>
              <a:xfrm>
                <a:off x="3972296" y="5731868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58C1BE-5335-08E7-5E35-1DF653D42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96" y="5731868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BB31A8-D504-C588-C793-B2EFE86601D0}"/>
                  </a:ext>
                </a:extLst>
              </p:cNvPr>
              <p:cNvSpPr txBox="1"/>
              <p:nvPr/>
            </p:nvSpPr>
            <p:spPr>
              <a:xfrm>
                <a:off x="2148345" y="391894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BB31A8-D504-C588-C793-B2EFE866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345" y="3918949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20DCB9-1710-C664-2B22-792875888164}"/>
                  </a:ext>
                </a:extLst>
              </p:cNvPr>
              <p:cNvSpPr txBox="1"/>
              <p:nvPr/>
            </p:nvSpPr>
            <p:spPr>
              <a:xfrm>
                <a:off x="8490057" y="573186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20DCB9-1710-C664-2B22-79287588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057" y="5731867"/>
                <a:ext cx="246862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E333B7-0414-4B09-538B-794565765F31}"/>
                  </a:ext>
                </a:extLst>
              </p:cNvPr>
              <p:cNvSpPr txBox="1"/>
              <p:nvPr/>
            </p:nvSpPr>
            <p:spPr>
              <a:xfrm>
                <a:off x="6658989" y="3918948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E333B7-0414-4B09-538B-79456576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989" y="3918948"/>
                <a:ext cx="235641" cy="276999"/>
              </a:xfrm>
              <a:prstGeom prst="rect">
                <a:avLst/>
              </a:prstGeom>
              <a:blipFill>
                <a:blip r:embed="rId5"/>
                <a:stretch>
                  <a:fillRect l="-25641" r="-230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 descr="Camera">
                <a:extLst>
                  <a:ext uri="{FF2B5EF4-FFF2-40B4-BE49-F238E27FC236}">
                    <a16:creationId xmlns:a16="http://schemas.microsoft.com/office/drawing/2014/main" id="{373757B3-FE11-E330-ED15-70A8301676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5783" y="4628265"/>
              <a:ext cx="890733" cy="6277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90733" cy="62778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41241" ay="-12771" az="107430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 descr="Camera">
                <a:extLst>
                  <a:ext uri="{FF2B5EF4-FFF2-40B4-BE49-F238E27FC236}">
                    <a16:creationId xmlns:a16="http://schemas.microsoft.com/office/drawing/2014/main" id="{373757B3-FE11-E330-ED15-70A830167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5783" y="4628265"/>
                <a:ext cx="890733" cy="627781"/>
              </a:xfrm>
              <a:prstGeom prst="rect">
                <a:avLst/>
              </a:prstGeom>
            </p:spPr>
          </p:pic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9EB811-0ECB-A740-5728-9D6AE59C0015}"/>
              </a:ext>
            </a:extLst>
          </p:cNvPr>
          <p:cNvCxnSpPr>
            <a:cxnSpLocks/>
          </p:cNvCxnSpPr>
          <p:nvPr/>
        </p:nvCxnSpPr>
        <p:spPr>
          <a:xfrm flipV="1">
            <a:off x="1662545" y="5094514"/>
            <a:ext cx="0" cy="8312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86D10-B3E7-E889-38FA-AE7F8347409E}"/>
                  </a:ext>
                </a:extLst>
              </p:cNvPr>
              <p:cNvSpPr txBox="1"/>
              <p:nvPr/>
            </p:nvSpPr>
            <p:spPr>
              <a:xfrm>
                <a:off x="1296948" y="537165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86D10-B3E7-E889-38FA-AE7F83474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948" y="5371650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DDB94F79-B2F2-F9D7-D216-A5D1F6ECDCFC}"/>
              </a:ext>
            </a:extLst>
          </p:cNvPr>
          <p:cNvSpPr/>
          <p:nvPr/>
        </p:nvSpPr>
        <p:spPr>
          <a:xfrm>
            <a:off x="2790701" y="4057447"/>
            <a:ext cx="516569" cy="4611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CCEE311-7A69-79D0-81B8-7B12B06E8C22}"/>
              </a:ext>
            </a:extLst>
          </p:cNvPr>
          <p:cNvSpPr/>
          <p:nvPr/>
        </p:nvSpPr>
        <p:spPr>
          <a:xfrm>
            <a:off x="1211283" y="4209803"/>
            <a:ext cx="475008" cy="627781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B2D6DD-344C-B6FD-11E1-EBDAE4815CD7}"/>
              </a:ext>
            </a:extLst>
          </p:cNvPr>
          <p:cNvSpPr/>
          <p:nvPr/>
        </p:nvSpPr>
        <p:spPr>
          <a:xfrm>
            <a:off x="2909455" y="5471413"/>
            <a:ext cx="843144" cy="2881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Model 70" descr="Camera">
                <a:extLst>
                  <a:ext uri="{FF2B5EF4-FFF2-40B4-BE49-F238E27FC236}">
                    <a16:creationId xmlns:a16="http://schemas.microsoft.com/office/drawing/2014/main" id="{50E73F57-57D6-6B44-0D93-F8C549A0A6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48942" y="5471413"/>
              <a:ext cx="890733" cy="6277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90733" cy="62778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41241" ay="-12771" az="10743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Model 70" descr="Camera">
                <a:extLst>
                  <a:ext uri="{FF2B5EF4-FFF2-40B4-BE49-F238E27FC236}">
                    <a16:creationId xmlns:a16="http://schemas.microsoft.com/office/drawing/2014/main" id="{50E73F57-57D6-6B44-0D93-F8C549A0A6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8942" y="5471413"/>
                <a:ext cx="890733" cy="627781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413A4DDA-D08F-2BA7-257D-8B5B7010073A}"/>
              </a:ext>
            </a:extLst>
          </p:cNvPr>
          <p:cNvSpPr/>
          <p:nvPr/>
        </p:nvSpPr>
        <p:spPr>
          <a:xfrm>
            <a:off x="7303860" y="4900595"/>
            <a:ext cx="516569" cy="4611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5BF21FC7-CF23-13E5-1359-CB0B54C1C36F}"/>
              </a:ext>
            </a:extLst>
          </p:cNvPr>
          <p:cNvSpPr/>
          <p:nvPr/>
        </p:nvSpPr>
        <p:spPr>
          <a:xfrm>
            <a:off x="5724442" y="5052951"/>
            <a:ext cx="475008" cy="627781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A7CC35-718D-F2AA-6F9B-C73218A2F356}"/>
              </a:ext>
            </a:extLst>
          </p:cNvPr>
          <p:cNvSpPr/>
          <p:nvPr/>
        </p:nvSpPr>
        <p:spPr>
          <a:xfrm>
            <a:off x="7422614" y="6314561"/>
            <a:ext cx="843144" cy="2881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02F133-A789-356A-DB84-F8035941244F}"/>
                  </a:ext>
                </a:extLst>
              </p:cNvPr>
              <p:cNvSpPr txBox="1"/>
              <p:nvPr/>
            </p:nvSpPr>
            <p:spPr>
              <a:xfrm>
                <a:off x="4715657" y="4888658"/>
                <a:ext cx="5866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02F133-A789-356A-DB84-F80359412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57" y="4888658"/>
                <a:ext cx="586699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617A77-FA69-904F-5F20-213849514E48}"/>
              </a:ext>
            </a:extLst>
          </p:cNvPr>
          <p:cNvCxnSpPr>
            <a:cxnSpLocks/>
          </p:cNvCxnSpPr>
          <p:nvPr/>
        </p:nvCxnSpPr>
        <p:spPr>
          <a:xfrm flipV="1">
            <a:off x="7562144" y="4069322"/>
            <a:ext cx="0" cy="8312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BE8D65-FA91-C425-3FE9-928404ACDC1C}"/>
              </a:ext>
            </a:extLst>
          </p:cNvPr>
          <p:cNvCxnSpPr>
            <a:stCxn id="66" idx="0"/>
          </p:cNvCxnSpPr>
          <p:nvPr/>
        </p:nvCxnSpPr>
        <p:spPr>
          <a:xfrm>
            <a:off x="3048986" y="4057447"/>
            <a:ext cx="4513158" cy="0"/>
          </a:xfrm>
          <a:prstGeom prst="line">
            <a:avLst/>
          </a:prstGeom>
          <a:ln w="38100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7ECC1B-C04D-23CC-EA8E-89FCBC594126}"/>
                  </a:ext>
                </a:extLst>
              </p:cNvPr>
              <p:cNvSpPr txBox="1"/>
              <p:nvPr/>
            </p:nvSpPr>
            <p:spPr>
              <a:xfrm>
                <a:off x="7721733" y="434645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7ECC1B-C04D-23CC-EA8E-89FCBC59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33" y="4346459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9032" r="-258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6797D91-7D97-016C-0932-59D2446C4A72}"/>
                  </a:ext>
                </a:extLst>
              </p:cNvPr>
              <p:cNvSpPr txBox="1"/>
              <p:nvPr/>
            </p:nvSpPr>
            <p:spPr>
              <a:xfrm>
                <a:off x="8990831" y="4057447"/>
                <a:ext cx="163724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6797D91-7D97-016C-0932-59D2446C4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831" y="4057447"/>
                <a:ext cx="1637243" cy="10204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4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5" grpId="0"/>
      <p:bldP spid="66" grpId="0" animBg="1"/>
      <p:bldP spid="68" grpId="0" animBg="1"/>
      <p:bldP spid="70" grpId="0" animBg="1"/>
      <p:bldP spid="72" grpId="0" animBg="1"/>
      <p:bldP spid="73" grpId="0" animBg="1"/>
      <p:bldP spid="74" grpId="0" animBg="1"/>
      <p:bldP spid="75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378-570A-B070-DA3A-04AE77A2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8BC3-C952-1537-D231-DA5F1E3F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847377" cy="2256311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Воно ніби працювало для приклада у двох вимірах, і є причина чому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Коли ми застосовуємо матрицю перенесення, ми рушаємо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 від початка координат до якогось положення у світі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7A6053-9A2B-E979-5B74-A55291FD9F39}"/>
                  </a:ext>
                </a:extLst>
              </p:cNvPr>
              <p:cNvSpPr txBox="1"/>
              <p:nvPr/>
            </p:nvSpPr>
            <p:spPr>
              <a:xfrm>
                <a:off x="7048715" y="1697268"/>
                <a:ext cx="1957844" cy="1054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7A6053-9A2B-E979-5B74-A55291FD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15" y="1697268"/>
                <a:ext cx="1957844" cy="1054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9DAF55-8876-3343-4406-8600A1154BCC}"/>
              </a:ext>
            </a:extLst>
          </p:cNvPr>
          <p:cNvCxnSpPr/>
          <p:nvPr/>
        </p:nvCxnSpPr>
        <p:spPr>
          <a:xfrm flipV="1">
            <a:off x="5736486" y="1742706"/>
            <a:ext cx="0" cy="1027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F7A23B-9839-37D4-968B-8618D7E5DCC7}"/>
              </a:ext>
            </a:extLst>
          </p:cNvPr>
          <p:cNvCxnSpPr>
            <a:cxnSpLocks/>
          </p:cNvCxnSpPr>
          <p:nvPr/>
        </p:nvCxnSpPr>
        <p:spPr>
          <a:xfrm>
            <a:off x="5736486" y="2769921"/>
            <a:ext cx="9025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089E2-F328-8E84-C2E6-78497FE84803}"/>
              </a:ext>
            </a:extLst>
          </p:cNvPr>
          <p:cNvCxnSpPr>
            <a:cxnSpLocks/>
          </p:cNvCxnSpPr>
          <p:nvPr/>
        </p:nvCxnSpPr>
        <p:spPr>
          <a:xfrm flipV="1">
            <a:off x="5736486" y="2256313"/>
            <a:ext cx="599704" cy="513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84AFA2-F15D-A34E-0823-50D5801A90CD}"/>
                  </a:ext>
                </a:extLst>
              </p:cNvPr>
              <p:cNvSpPr txBox="1"/>
              <p:nvPr/>
            </p:nvSpPr>
            <p:spPr>
              <a:xfrm>
                <a:off x="6639010" y="263142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84AFA2-F15D-A34E-0823-50D5801A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010" y="2631421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A58DB-7ACD-7D1A-C732-15EB26F21AA8}"/>
                  </a:ext>
                </a:extLst>
              </p:cNvPr>
              <p:cNvSpPr txBox="1"/>
              <p:nvPr/>
            </p:nvSpPr>
            <p:spPr>
              <a:xfrm>
                <a:off x="5644192" y="144105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1A58DB-7ACD-7D1A-C732-15EB26F21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192" y="1441051"/>
                <a:ext cx="197939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97B5BD-DA87-2AFD-7603-B43497EF5019}"/>
                  </a:ext>
                </a:extLst>
              </p:cNvPr>
              <p:cNvSpPr txBox="1"/>
              <p:nvPr/>
            </p:nvSpPr>
            <p:spPr>
              <a:xfrm>
                <a:off x="6324316" y="198580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97B5BD-DA87-2AFD-7603-B43497EF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316" y="1985809"/>
                <a:ext cx="180306" cy="276999"/>
              </a:xfrm>
              <a:prstGeom prst="rect">
                <a:avLst/>
              </a:prstGeom>
              <a:blipFill>
                <a:blip r:embed="rId5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539D11-E987-61FA-563A-5E79A6727B36}"/>
              </a:ext>
            </a:extLst>
          </p:cNvPr>
          <p:cNvCxnSpPr/>
          <p:nvPr/>
        </p:nvCxnSpPr>
        <p:spPr>
          <a:xfrm flipV="1">
            <a:off x="9348470" y="1742706"/>
            <a:ext cx="0" cy="1027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1F5A1-E82B-C4B0-9159-8B5404665768}"/>
              </a:ext>
            </a:extLst>
          </p:cNvPr>
          <p:cNvCxnSpPr>
            <a:cxnSpLocks/>
          </p:cNvCxnSpPr>
          <p:nvPr/>
        </p:nvCxnSpPr>
        <p:spPr>
          <a:xfrm>
            <a:off x="9348470" y="2769921"/>
            <a:ext cx="9025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C0F8B1-1959-F46B-CAD9-D422D4F94F84}"/>
              </a:ext>
            </a:extLst>
          </p:cNvPr>
          <p:cNvCxnSpPr>
            <a:cxnSpLocks/>
          </p:cNvCxnSpPr>
          <p:nvPr/>
        </p:nvCxnSpPr>
        <p:spPr>
          <a:xfrm flipV="1">
            <a:off x="9348470" y="2256313"/>
            <a:ext cx="599704" cy="513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0D8C02-654B-246E-C39A-CC6560ED2641}"/>
                  </a:ext>
                </a:extLst>
              </p:cNvPr>
              <p:cNvSpPr txBox="1"/>
              <p:nvPr/>
            </p:nvSpPr>
            <p:spPr>
              <a:xfrm>
                <a:off x="10250994" y="263142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0D8C02-654B-246E-C39A-CC6560ED2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994" y="2631421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107911-177C-0BED-0168-523326CF7230}"/>
                  </a:ext>
                </a:extLst>
              </p:cNvPr>
              <p:cNvSpPr txBox="1"/>
              <p:nvPr/>
            </p:nvSpPr>
            <p:spPr>
              <a:xfrm>
                <a:off x="9256176" y="144105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107911-177C-0BED-0168-523326CF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76" y="1441051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2DF774-33C4-E820-85E0-7C926355A2B2}"/>
                  </a:ext>
                </a:extLst>
              </p:cNvPr>
              <p:cNvSpPr txBox="1"/>
              <p:nvPr/>
            </p:nvSpPr>
            <p:spPr>
              <a:xfrm>
                <a:off x="9936300" y="198580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2DF774-33C4-E820-85E0-7C926355A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300" y="1985809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amera">
                <a:extLst>
                  <a:ext uri="{FF2B5EF4-FFF2-40B4-BE49-F238E27FC236}">
                    <a16:creationId xmlns:a16="http://schemas.microsoft.com/office/drawing/2014/main" id="{A27D25C5-3032-976C-518D-84F1D6195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5364545"/>
                  </p:ext>
                </p:extLst>
              </p:nvPr>
            </p:nvGraphicFramePr>
            <p:xfrm>
              <a:off x="5331826" y="2161799"/>
              <a:ext cx="985492" cy="8725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85492" cy="8725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18144" ay="1017968" az="993545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amera">
                <a:extLst>
                  <a:ext uri="{FF2B5EF4-FFF2-40B4-BE49-F238E27FC236}">
                    <a16:creationId xmlns:a16="http://schemas.microsoft.com/office/drawing/2014/main" id="{A27D25C5-3032-976C-518D-84F1D6195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1826" y="2161799"/>
                <a:ext cx="985492" cy="87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Camera">
                <a:extLst>
                  <a:ext uri="{FF2B5EF4-FFF2-40B4-BE49-F238E27FC236}">
                    <a16:creationId xmlns:a16="http://schemas.microsoft.com/office/drawing/2014/main" id="{AF07D037-4D71-D4EF-0F18-E742A542A8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5152279"/>
                  </p:ext>
                </p:extLst>
              </p:nvPr>
            </p:nvGraphicFramePr>
            <p:xfrm>
              <a:off x="10043257" y="1427243"/>
              <a:ext cx="985492" cy="8725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85492" cy="8725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18144" ay="1017968" az="993545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Camera">
                <a:extLst>
                  <a:ext uri="{FF2B5EF4-FFF2-40B4-BE49-F238E27FC236}">
                    <a16:creationId xmlns:a16="http://schemas.microsoft.com/office/drawing/2014/main" id="{AF07D037-4D71-D4EF-0F18-E742A542A8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43257" y="1427243"/>
                <a:ext cx="985492" cy="87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469631-1787-598D-3C5E-A1643701A724}"/>
                  </a:ext>
                </a:extLst>
              </p:cNvPr>
              <p:cNvSpPr txBox="1"/>
              <p:nvPr/>
            </p:nvSpPr>
            <p:spPr>
              <a:xfrm>
                <a:off x="7023139" y="3723475"/>
                <a:ext cx="2130968" cy="1054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469631-1787-598D-3C5E-A1643701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39" y="3723475"/>
                <a:ext cx="2130968" cy="1054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25F8F4-78BD-E2AA-C028-B7E982FC228B}"/>
              </a:ext>
            </a:extLst>
          </p:cNvPr>
          <p:cNvCxnSpPr>
            <a:cxnSpLocks/>
          </p:cNvCxnSpPr>
          <p:nvPr/>
        </p:nvCxnSpPr>
        <p:spPr>
          <a:xfrm>
            <a:off x="9551483" y="4785062"/>
            <a:ext cx="9025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103722-119E-9B24-2989-623DA05EA8CE}"/>
              </a:ext>
            </a:extLst>
          </p:cNvPr>
          <p:cNvCxnSpPr>
            <a:cxnSpLocks/>
          </p:cNvCxnSpPr>
          <p:nvPr/>
        </p:nvCxnSpPr>
        <p:spPr>
          <a:xfrm flipV="1">
            <a:off x="9551483" y="4271454"/>
            <a:ext cx="599704" cy="513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C3EEA2-3C33-B101-EFF7-9B1F7E002D8B}"/>
                  </a:ext>
                </a:extLst>
              </p:cNvPr>
              <p:cNvSpPr txBox="1"/>
              <p:nvPr/>
            </p:nvSpPr>
            <p:spPr>
              <a:xfrm>
                <a:off x="10454007" y="4646562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C3EEA2-3C33-B101-EFF7-9B1F7E002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007" y="4646562"/>
                <a:ext cx="194540" cy="276999"/>
              </a:xfrm>
              <a:prstGeom prst="rect">
                <a:avLst/>
              </a:prstGeom>
              <a:blipFill>
                <a:blip r:embed="rId1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0A760-57C2-FBED-ED1B-BFC061D01044}"/>
                  </a:ext>
                </a:extLst>
              </p:cNvPr>
              <p:cNvSpPr txBox="1"/>
              <p:nvPr/>
            </p:nvSpPr>
            <p:spPr>
              <a:xfrm>
                <a:off x="9459189" y="3456192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0A760-57C2-FBED-ED1B-BFC061D01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189" y="3456192"/>
                <a:ext cx="197939" cy="276999"/>
              </a:xfrm>
              <a:prstGeom prst="rect">
                <a:avLst/>
              </a:prstGeom>
              <a:blipFill>
                <a:blip r:embed="rId14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3E4864-590B-6D1E-ED50-2F6872FC50BE}"/>
                  </a:ext>
                </a:extLst>
              </p:cNvPr>
              <p:cNvSpPr txBox="1"/>
              <p:nvPr/>
            </p:nvSpPr>
            <p:spPr>
              <a:xfrm>
                <a:off x="10139313" y="4000950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3E4864-590B-6D1E-ED50-2F6872FC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313" y="4000950"/>
                <a:ext cx="180306" cy="276999"/>
              </a:xfrm>
              <a:prstGeom prst="rect">
                <a:avLst/>
              </a:prstGeom>
              <a:blipFill>
                <a:blip r:embed="rId15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22699E2-60D3-9175-E0E2-0FC3558CE8A2}"/>
              </a:ext>
            </a:extLst>
          </p:cNvPr>
          <p:cNvCxnSpPr/>
          <p:nvPr/>
        </p:nvCxnSpPr>
        <p:spPr>
          <a:xfrm flipV="1">
            <a:off x="5364082" y="3883784"/>
            <a:ext cx="0" cy="1027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B72799E-1AEE-3AFF-0345-13FE2D60603A}"/>
              </a:ext>
            </a:extLst>
          </p:cNvPr>
          <p:cNvCxnSpPr>
            <a:cxnSpLocks/>
          </p:cNvCxnSpPr>
          <p:nvPr/>
        </p:nvCxnSpPr>
        <p:spPr>
          <a:xfrm>
            <a:off x="5364082" y="4910999"/>
            <a:ext cx="9025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C30C1E-8BC3-2269-1217-48AE82B82B14}"/>
              </a:ext>
            </a:extLst>
          </p:cNvPr>
          <p:cNvCxnSpPr>
            <a:cxnSpLocks/>
          </p:cNvCxnSpPr>
          <p:nvPr/>
        </p:nvCxnSpPr>
        <p:spPr>
          <a:xfrm flipV="1">
            <a:off x="5364082" y="4397391"/>
            <a:ext cx="599704" cy="513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D34430-D231-2BCC-CEA8-6F0AB2154860}"/>
                  </a:ext>
                </a:extLst>
              </p:cNvPr>
              <p:cNvSpPr txBox="1"/>
              <p:nvPr/>
            </p:nvSpPr>
            <p:spPr>
              <a:xfrm>
                <a:off x="6266606" y="477249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D34430-D231-2BCC-CEA8-6F0AB215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06" y="4772499"/>
                <a:ext cx="194540" cy="276999"/>
              </a:xfrm>
              <a:prstGeom prst="rect">
                <a:avLst/>
              </a:prstGeom>
              <a:blipFill>
                <a:blip r:embed="rId16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74C1CA-2473-DC4A-D6FE-21DECC167799}"/>
                  </a:ext>
                </a:extLst>
              </p:cNvPr>
              <p:cNvSpPr txBox="1"/>
              <p:nvPr/>
            </p:nvSpPr>
            <p:spPr>
              <a:xfrm>
                <a:off x="5271788" y="3582129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74C1CA-2473-DC4A-D6FE-21DECC16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788" y="3582129"/>
                <a:ext cx="197939" cy="276999"/>
              </a:xfrm>
              <a:prstGeom prst="rect">
                <a:avLst/>
              </a:prstGeom>
              <a:blipFill>
                <a:blip r:embed="rId17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F60EC4-4EDB-58BB-672B-42230D479CCF}"/>
                  </a:ext>
                </a:extLst>
              </p:cNvPr>
              <p:cNvSpPr txBox="1"/>
              <p:nvPr/>
            </p:nvSpPr>
            <p:spPr>
              <a:xfrm>
                <a:off x="5951912" y="412688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F60EC4-4EDB-58BB-672B-42230D479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12" y="4126887"/>
                <a:ext cx="180306" cy="276999"/>
              </a:xfrm>
              <a:prstGeom prst="rect">
                <a:avLst/>
              </a:prstGeom>
              <a:blipFill>
                <a:blip r:embed="rId18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Camera">
                <a:extLst>
                  <a:ext uri="{FF2B5EF4-FFF2-40B4-BE49-F238E27FC236}">
                    <a16:creationId xmlns:a16="http://schemas.microsoft.com/office/drawing/2014/main" id="{D37BCD60-FAD7-2A93-8150-6C11F1F04F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6102085"/>
                  </p:ext>
                </p:extLst>
              </p:nvPr>
            </p:nvGraphicFramePr>
            <p:xfrm>
              <a:off x="6058869" y="3568321"/>
              <a:ext cx="985492" cy="8725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85492" cy="8725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18144" ay="1017968" az="993545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Camera">
                <a:extLst>
                  <a:ext uri="{FF2B5EF4-FFF2-40B4-BE49-F238E27FC236}">
                    <a16:creationId xmlns:a16="http://schemas.microsoft.com/office/drawing/2014/main" id="{D37BCD60-FAD7-2A93-8150-6C11F1F04F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58869" y="3568321"/>
                <a:ext cx="985492" cy="872558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Cylinder 54">
            <a:extLst>
              <a:ext uri="{FF2B5EF4-FFF2-40B4-BE49-F238E27FC236}">
                <a16:creationId xmlns:a16="http://schemas.microsoft.com/office/drawing/2014/main" id="{0C503F57-34A0-7554-0099-ED002FA0B358}"/>
              </a:ext>
            </a:extLst>
          </p:cNvPr>
          <p:cNvSpPr/>
          <p:nvPr/>
        </p:nvSpPr>
        <p:spPr>
          <a:xfrm>
            <a:off x="6413378" y="3313216"/>
            <a:ext cx="326572" cy="419975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B9DC10C0-71BE-ED26-DEA0-148819BFC6EF}"/>
              </a:ext>
            </a:extLst>
          </p:cNvPr>
          <p:cNvSpPr/>
          <p:nvPr/>
        </p:nvSpPr>
        <p:spPr>
          <a:xfrm>
            <a:off x="9476283" y="3938302"/>
            <a:ext cx="326572" cy="419975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0312C0-409F-122B-557E-6000E596E65F}"/>
              </a:ext>
            </a:extLst>
          </p:cNvPr>
          <p:cNvCxnSpPr/>
          <p:nvPr/>
        </p:nvCxnSpPr>
        <p:spPr>
          <a:xfrm flipV="1">
            <a:off x="9551483" y="3757847"/>
            <a:ext cx="0" cy="1027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Camera">
                <a:extLst>
                  <a:ext uri="{FF2B5EF4-FFF2-40B4-BE49-F238E27FC236}">
                    <a16:creationId xmlns:a16="http://schemas.microsoft.com/office/drawing/2014/main" id="{82782B83-FE02-7274-FE72-505344C450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0709359"/>
                  </p:ext>
                </p:extLst>
              </p:nvPr>
            </p:nvGraphicFramePr>
            <p:xfrm>
              <a:off x="9146823" y="4176940"/>
              <a:ext cx="985492" cy="8725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85492" cy="8725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18144" ay="1017968" az="993545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Camera">
                <a:extLst>
                  <a:ext uri="{FF2B5EF4-FFF2-40B4-BE49-F238E27FC236}">
                    <a16:creationId xmlns:a16="http://schemas.microsoft.com/office/drawing/2014/main" id="{82782B83-FE02-7274-FE72-505344C45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46823" y="4176940"/>
                <a:ext cx="985492" cy="872558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9EC65BB-79E1-FCEA-A781-C9ECC4C1E522}"/>
              </a:ext>
            </a:extLst>
          </p:cNvPr>
          <p:cNvSpPr txBox="1">
            <a:spLocks/>
          </p:cNvSpPr>
          <p:nvPr/>
        </p:nvSpPr>
        <p:spPr>
          <a:xfrm>
            <a:off x="1261870" y="4084759"/>
            <a:ext cx="3907667" cy="253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Якщо застосувати обернену цієї матриці (рушаємо в протилежному напрямку), то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 повертається до початка координат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Застосування оберненої матриці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перенесення камери для кожного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єкту положить їх відносно до камери на початку координат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88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/>
      <p:bldP spid="26" grpId="0"/>
      <p:bldP spid="44" grpId="0"/>
      <p:bldP spid="45" grpId="0"/>
      <p:bldP spid="46" grpId="0"/>
      <p:bldP spid="51" grpId="0"/>
      <p:bldP spid="52" grpId="0"/>
      <p:bldP spid="53" grpId="0"/>
      <p:bldP spid="55" grpId="0" animBg="1"/>
      <p:bldP spid="56" grpId="0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BBF4-618B-7838-94ED-1DE47DA7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3451-F50C-687A-FF5F-1244CB47A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618886" cy="2241496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можемо перенести камеру назад до початку координат, але камера може дивитись у різних напрямках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Ця сама ідея обернених перетворень тут буде працювати!</a:t>
            </a:r>
            <a:endParaRPr lang="en-US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CAFC04-55AE-5F4B-3E70-E6A8BB0CDBE2}"/>
              </a:ext>
            </a:extLst>
          </p:cNvPr>
          <p:cNvCxnSpPr/>
          <p:nvPr/>
        </p:nvCxnSpPr>
        <p:spPr>
          <a:xfrm flipV="1">
            <a:off x="5286582" y="1411679"/>
            <a:ext cx="0" cy="1401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2B7614-1F31-9AE4-1D29-7902F9C6021E}"/>
              </a:ext>
            </a:extLst>
          </p:cNvPr>
          <p:cNvCxnSpPr>
            <a:cxnSpLocks/>
          </p:cNvCxnSpPr>
          <p:nvPr/>
        </p:nvCxnSpPr>
        <p:spPr>
          <a:xfrm flipV="1">
            <a:off x="5286582" y="2812966"/>
            <a:ext cx="12172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4B397C-9E1F-F0E5-0137-B03EFB7071A6}"/>
                  </a:ext>
                </a:extLst>
              </p:cNvPr>
              <p:cNvSpPr txBox="1"/>
              <p:nvPr/>
            </p:nvSpPr>
            <p:spPr>
              <a:xfrm>
                <a:off x="6503803" y="264293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4B397C-9E1F-F0E5-0137-B03EFB707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03" y="2642939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5E4C62-6EB2-72E8-1D69-5E23B66C8F17}"/>
                  </a:ext>
                </a:extLst>
              </p:cNvPr>
              <p:cNvSpPr txBox="1"/>
              <p:nvPr/>
            </p:nvSpPr>
            <p:spPr>
              <a:xfrm>
                <a:off x="5189312" y="113467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5E4C62-6EB2-72E8-1D69-5E23B66C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12" y="1134679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amera">
                <a:extLst>
                  <a:ext uri="{FF2B5EF4-FFF2-40B4-BE49-F238E27FC236}">
                    <a16:creationId xmlns:a16="http://schemas.microsoft.com/office/drawing/2014/main" id="{9D8E6A91-1A46-158D-E4C4-3E3382477B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7714125"/>
                  </p:ext>
                </p:extLst>
              </p:nvPr>
            </p:nvGraphicFramePr>
            <p:xfrm>
              <a:off x="4882821" y="2444833"/>
              <a:ext cx="890733" cy="6277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90733" cy="62778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41241" ay="-12771" az="107430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amera">
                <a:extLst>
                  <a:ext uri="{FF2B5EF4-FFF2-40B4-BE49-F238E27FC236}">
                    <a16:creationId xmlns:a16="http://schemas.microsoft.com/office/drawing/2014/main" id="{9D8E6A91-1A46-158D-E4C4-3E3382477B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2821" y="2444833"/>
                <a:ext cx="890733" cy="62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C1FE2-9AB0-B746-35CA-8EA515AEE443}"/>
                  </a:ext>
                </a:extLst>
              </p:cNvPr>
              <p:cNvSpPr txBox="1"/>
              <p:nvPr/>
            </p:nvSpPr>
            <p:spPr>
              <a:xfrm>
                <a:off x="6654226" y="1490935"/>
                <a:ext cx="2245550" cy="1054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C1FE2-9AB0-B746-35CA-8EA515AE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26" y="1490935"/>
                <a:ext cx="2245550" cy="1054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228A4D-903C-D84F-C996-AEFC86A12343}"/>
              </a:ext>
            </a:extLst>
          </p:cNvPr>
          <p:cNvCxnSpPr/>
          <p:nvPr/>
        </p:nvCxnSpPr>
        <p:spPr>
          <a:xfrm flipV="1">
            <a:off x="9462068" y="1439882"/>
            <a:ext cx="0" cy="1401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6EC953-D3D2-448E-CB77-D5A9BB8F0AC2}"/>
              </a:ext>
            </a:extLst>
          </p:cNvPr>
          <p:cNvCxnSpPr>
            <a:cxnSpLocks/>
          </p:cNvCxnSpPr>
          <p:nvPr/>
        </p:nvCxnSpPr>
        <p:spPr>
          <a:xfrm flipV="1">
            <a:off x="9462068" y="2841169"/>
            <a:ext cx="12172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4B060C-D702-B67F-C9F9-9659462E8792}"/>
                  </a:ext>
                </a:extLst>
              </p:cNvPr>
              <p:cNvSpPr txBox="1"/>
              <p:nvPr/>
            </p:nvSpPr>
            <p:spPr>
              <a:xfrm>
                <a:off x="10679289" y="2671142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4B060C-D702-B67F-C9F9-9659462E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289" y="2671142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EF1EC-9CA7-764A-A151-36B544E7C209}"/>
                  </a:ext>
                </a:extLst>
              </p:cNvPr>
              <p:cNvSpPr txBox="1"/>
              <p:nvPr/>
            </p:nvSpPr>
            <p:spPr>
              <a:xfrm>
                <a:off x="9364798" y="1162882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1EF1EC-9CA7-764A-A151-36B544E7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798" y="1162882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amera">
                <a:extLst>
                  <a:ext uri="{FF2B5EF4-FFF2-40B4-BE49-F238E27FC236}">
                    <a16:creationId xmlns:a16="http://schemas.microsoft.com/office/drawing/2014/main" id="{26780B97-39E4-7837-00D2-9BF0680EFA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138917"/>
                  </p:ext>
                </p:extLst>
              </p:nvPr>
            </p:nvGraphicFramePr>
            <p:xfrm>
              <a:off x="9067782" y="2303656"/>
              <a:ext cx="871782" cy="9665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71782" cy="9665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85359" ay="-777750" az="710298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amera">
                <a:extLst>
                  <a:ext uri="{FF2B5EF4-FFF2-40B4-BE49-F238E27FC236}">
                    <a16:creationId xmlns:a16="http://schemas.microsoft.com/office/drawing/2014/main" id="{26780B97-39E4-7837-00D2-9BF0680EF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7782" y="2303656"/>
                <a:ext cx="871782" cy="966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0CA05C-134A-B86C-A8ED-3421E6BB0068}"/>
                  </a:ext>
                </a:extLst>
              </p:cNvPr>
              <p:cNvSpPr txBox="1"/>
              <p:nvPr/>
            </p:nvSpPr>
            <p:spPr>
              <a:xfrm>
                <a:off x="6654226" y="3586995"/>
                <a:ext cx="2474715" cy="1108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0CA05C-134A-B86C-A8ED-3421E6BB0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26" y="3586995"/>
                <a:ext cx="2474715" cy="1108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B626F9-BDBC-D8A1-7F72-B56FCCF9C6F1}"/>
              </a:ext>
            </a:extLst>
          </p:cNvPr>
          <p:cNvCxnSpPr/>
          <p:nvPr/>
        </p:nvCxnSpPr>
        <p:spPr>
          <a:xfrm flipV="1">
            <a:off x="5275044" y="3411709"/>
            <a:ext cx="0" cy="1401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BFBA0B-EDEF-9871-4E02-116D2DC11635}"/>
              </a:ext>
            </a:extLst>
          </p:cNvPr>
          <p:cNvCxnSpPr>
            <a:cxnSpLocks/>
          </p:cNvCxnSpPr>
          <p:nvPr/>
        </p:nvCxnSpPr>
        <p:spPr>
          <a:xfrm flipV="1">
            <a:off x="5275044" y="4812996"/>
            <a:ext cx="12172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0E4816-5C62-EA50-3317-3712A96FD4CD}"/>
                  </a:ext>
                </a:extLst>
              </p:cNvPr>
              <p:cNvSpPr txBox="1"/>
              <p:nvPr/>
            </p:nvSpPr>
            <p:spPr>
              <a:xfrm>
                <a:off x="6492265" y="464296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0E4816-5C62-EA50-3317-3712A96FD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65" y="4642969"/>
                <a:ext cx="194540" cy="276999"/>
              </a:xfrm>
              <a:prstGeom prst="rect">
                <a:avLst/>
              </a:prstGeom>
              <a:blipFill>
                <a:blip r:embed="rId11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5AB931-7F4E-78FC-EC48-61CFE9ABE9AF}"/>
                  </a:ext>
                </a:extLst>
              </p:cNvPr>
              <p:cNvSpPr txBox="1"/>
              <p:nvPr/>
            </p:nvSpPr>
            <p:spPr>
              <a:xfrm>
                <a:off x="5177774" y="313470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5AB931-7F4E-78FC-EC48-61CFE9AB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774" y="3134709"/>
                <a:ext cx="180306" cy="276999"/>
              </a:xfrm>
              <a:prstGeom prst="rect">
                <a:avLst/>
              </a:prstGeom>
              <a:blipFill>
                <a:blip r:embed="rId12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amera">
                <a:extLst>
                  <a:ext uri="{FF2B5EF4-FFF2-40B4-BE49-F238E27FC236}">
                    <a16:creationId xmlns:a16="http://schemas.microsoft.com/office/drawing/2014/main" id="{3F7B1F23-64B5-DBF2-737C-D4D4EFE34C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416781"/>
                  </p:ext>
                </p:extLst>
              </p:nvPr>
            </p:nvGraphicFramePr>
            <p:xfrm>
              <a:off x="4880758" y="4275483"/>
              <a:ext cx="871782" cy="9665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71782" cy="9665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85359" ay="-777750" az="710298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amera">
                <a:extLst>
                  <a:ext uri="{FF2B5EF4-FFF2-40B4-BE49-F238E27FC236}">
                    <a16:creationId xmlns:a16="http://schemas.microsoft.com/office/drawing/2014/main" id="{3F7B1F23-64B5-DBF2-737C-D4D4EFE34C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0758" y="4275483"/>
                <a:ext cx="871782" cy="9665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7A7DC22-5E1C-4638-8DDA-36FB36FB7611}"/>
              </a:ext>
            </a:extLst>
          </p:cNvPr>
          <p:cNvSpPr/>
          <p:nvPr/>
        </p:nvSpPr>
        <p:spPr>
          <a:xfrm>
            <a:off x="5927850" y="3997531"/>
            <a:ext cx="334148" cy="32656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81D4B2-18C6-C198-5442-EFD13C996A34}"/>
              </a:ext>
            </a:extLst>
          </p:cNvPr>
          <p:cNvCxnSpPr>
            <a:cxnSpLocks/>
          </p:cNvCxnSpPr>
          <p:nvPr/>
        </p:nvCxnSpPr>
        <p:spPr>
          <a:xfrm flipV="1">
            <a:off x="9503673" y="3464195"/>
            <a:ext cx="0" cy="14012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A322CE-A129-20B0-254C-F45879AA340C}"/>
              </a:ext>
            </a:extLst>
          </p:cNvPr>
          <p:cNvCxnSpPr>
            <a:cxnSpLocks/>
          </p:cNvCxnSpPr>
          <p:nvPr/>
        </p:nvCxnSpPr>
        <p:spPr>
          <a:xfrm flipV="1">
            <a:off x="9503673" y="4865482"/>
            <a:ext cx="12172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479045-0EF1-4581-8D48-3B3C4D447501}"/>
                  </a:ext>
                </a:extLst>
              </p:cNvPr>
              <p:cNvSpPr txBox="1"/>
              <p:nvPr/>
            </p:nvSpPr>
            <p:spPr>
              <a:xfrm>
                <a:off x="10720894" y="4695455"/>
                <a:ext cx="1945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479045-0EF1-4581-8D48-3B3C4D44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894" y="4695455"/>
                <a:ext cx="194540" cy="276999"/>
              </a:xfrm>
              <a:prstGeom prst="rect">
                <a:avLst/>
              </a:prstGeom>
              <a:blipFill>
                <a:blip r:embed="rId1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695D46-ADD8-5BBB-3997-D2DE667D8176}"/>
                  </a:ext>
                </a:extLst>
              </p:cNvPr>
              <p:cNvSpPr txBox="1"/>
              <p:nvPr/>
            </p:nvSpPr>
            <p:spPr>
              <a:xfrm>
                <a:off x="9406403" y="3187195"/>
                <a:ext cx="180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695D46-ADD8-5BBB-3997-D2DE667D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403" y="3187195"/>
                <a:ext cx="180306" cy="276999"/>
              </a:xfrm>
              <a:prstGeom prst="rect">
                <a:avLst/>
              </a:prstGeom>
              <a:blipFill>
                <a:blip r:embed="rId14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Camera">
                <a:extLst>
                  <a:ext uri="{FF2B5EF4-FFF2-40B4-BE49-F238E27FC236}">
                    <a16:creationId xmlns:a16="http://schemas.microsoft.com/office/drawing/2014/main" id="{2F7FA63A-7112-4F30-E77A-7A47F980BA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346423"/>
                  </p:ext>
                </p:extLst>
              </p:nvPr>
            </p:nvGraphicFramePr>
            <p:xfrm>
              <a:off x="9099912" y="4497349"/>
              <a:ext cx="890733" cy="6277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90733" cy="62778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41241" ay="-12771" az="107430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Camera">
                <a:extLst>
                  <a:ext uri="{FF2B5EF4-FFF2-40B4-BE49-F238E27FC236}">
                    <a16:creationId xmlns:a16="http://schemas.microsoft.com/office/drawing/2014/main" id="{2F7FA63A-7112-4F30-E77A-7A47F980B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9912" y="4497349"/>
                <a:ext cx="890733" cy="627781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1AE741E-0F6E-AFEB-CF00-10B09B0B149A}"/>
              </a:ext>
            </a:extLst>
          </p:cNvPr>
          <p:cNvSpPr/>
          <p:nvPr/>
        </p:nvSpPr>
        <p:spPr>
          <a:xfrm rot="18192935">
            <a:off x="9187984" y="3616219"/>
            <a:ext cx="334148" cy="32656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FAF189B3-9BA8-CC6E-954F-B48E78EFF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5128" y="3987295"/>
                <a:ext cx="3618886" cy="2425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Ми хочемо щоби камера дивилася у напрямок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>
                    <a:latin typeface="YouTube Sans"/>
                  </a:rPr>
                  <a:t>, отже збудуємо матрицю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яка буде кодувати обернене перетворення повороту камери, і застосуємо її для кожного об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єкту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FAF189B3-9BA8-CC6E-954F-B48E78EFF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28" y="3987295"/>
                <a:ext cx="3618886" cy="2425379"/>
              </a:xfrm>
              <a:prstGeom prst="rect">
                <a:avLst/>
              </a:prstGeom>
              <a:blipFill>
                <a:blip r:embed="rId15"/>
                <a:stretch>
                  <a:fillRect l="-337" t="-1759" r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3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25" grpId="0"/>
      <p:bldP spid="33" grpId="0"/>
      <p:bldP spid="34" grpId="0"/>
      <p:bldP spid="36" grpId="0" animBg="1"/>
      <p:bldP spid="39" grpId="0"/>
      <p:bldP spid="40" grpId="0"/>
      <p:bldP spid="44" grpId="0" animBg="1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3DA4-819E-BDCF-48C6-BF0D24F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A52D8-D732-52D4-D2A8-F0C25660E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331933" cy="2917658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Коли ми обчислили обернене положення, наша матриця була простою</a:t>
                </a:r>
                <a:r>
                  <a:rPr lang="en-US" dirty="0">
                    <a:latin typeface="YouTube Sans"/>
                  </a:rPr>
                  <a:t> (</a:t>
                </a:r>
                <a:r>
                  <a:rPr lang="uk-UA" dirty="0">
                    <a:latin typeface="YouTube Sans"/>
                  </a:rPr>
                  <a:t>матриця від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ємного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паралельного перенесення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r>
                  <a:rPr lang="uk-UA" dirty="0">
                    <a:latin typeface="YouTube Sans"/>
                  </a:rPr>
                  <a:t>Для повороту, ідея є подібна</a:t>
                </a:r>
                <a:r>
                  <a:rPr lang="en-US" dirty="0">
                    <a:latin typeface="YouTube Sans"/>
                  </a:rPr>
                  <a:t>. </a:t>
                </a:r>
                <a:r>
                  <a:rPr lang="uk-UA" dirty="0">
                    <a:latin typeface="YouTube Sans"/>
                  </a:rPr>
                  <a:t>Ми будемо обчислювати обернену матрицю повороту камери</a:t>
                </a:r>
              </a:p>
              <a:p>
                <a:r>
                  <a:rPr lang="uk-UA" dirty="0">
                    <a:latin typeface="YouTube Sans"/>
                  </a:rPr>
                  <a:t>Оскільки наші осьові вектори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є перпендикулярні один до одного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обернена матриця є матриця транспосування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Чому це таке</a:t>
                </a:r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A52D8-D732-52D4-D2A8-F0C25660E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331933" cy="2917658"/>
              </a:xfrm>
              <a:blipFill>
                <a:blip r:embed="rId2"/>
                <a:stretch>
                  <a:fillRect l="-131" t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D1A6A-00C4-26AE-5910-679F846907E5}"/>
                  </a:ext>
                </a:extLst>
              </p:cNvPr>
              <p:cNvSpPr txBox="1"/>
              <p:nvPr/>
            </p:nvSpPr>
            <p:spPr>
              <a:xfrm>
                <a:off x="3187356" y="4580454"/>
                <a:ext cx="4274568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D1A6A-00C4-26AE-5910-679F8469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356" y="4580454"/>
                <a:ext cx="4274568" cy="1114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7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3DA4-819E-BDCF-48C6-BF0D24F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52D8-D732-52D4-D2A8-F0C25660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794818" cy="629174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Перейдемо доказ для 2</a:t>
            </a:r>
            <a:r>
              <a:rPr lang="en-US" dirty="0">
                <a:latin typeface="YouTube Sans"/>
              </a:rPr>
              <a:t>x2 </a:t>
            </a:r>
            <a:r>
              <a:rPr lang="uk-UA" dirty="0">
                <a:latin typeface="YouTube Sans"/>
              </a:rPr>
              <a:t>матриці, але аргумент працює для матриці якого не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будь розміру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61D3A-213C-AB28-CBAF-933DE5D47726}"/>
                  </a:ext>
                </a:extLst>
              </p:cNvPr>
              <p:cNvSpPr txBox="1"/>
              <p:nvPr/>
            </p:nvSpPr>
            <p:spPr>
              <a:xfrm>
                <a:off x="1161333" y="2734809"/>
                <a:ext cx="1439240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61D3A-213C-AB28-CBAF-933DE5D47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33" y="2734809"/>
                <a:ext cx="1439240" cy="546945"/>
              </a:xfrm>
              <a:prstGeom prst="rect">
                <a:avLst/>
              </a:prstGeom>
              <a:blipFill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49B61-57DD-B6ED-F6CE-97F31F1EC2DE}"/>
                  </a:ext>
                </a:extLst>
              </p:cNvPr>
              <p:cNvSpPr txBox="1"/>
              <p:nvPr/>
            </p:nvSpPr>
            <p:spPr>
              <a:xfrm>
                <a:off x="2600573" y="2734810"/>
                <a:ext cx="1664943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49B61-57DD-B6ED-F6CE-97F31F1E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73" y="2734810"/>
                <a:ext cx="1664943" cy="546945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9929B9-8CAD-168C-9B37-E1CBFAC2A76B}"/>
              </a:ext>
            </a:extLst>
          </p:cNvPr>
          <p:cNvSpPr txBox="1"/>
          <p:nvPr/>
        </p:nvSpPr>
        <p:spPr>
          <a:xfrm>
            <a:off x="6551802" y="2685115"/>
            <a:ext cx="45720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Стовпці перпендикулярні один до одного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і вони є нормальні (ортонормований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базис)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52E31-F799-8DBA-D428-80FB28BB43FE}"/>
                  </a:ext>
                </a:extLst>
              </p:cNvPr>
              <p:cNvSpPr txBox="1"/>
              <p:nvPr/>
            </p:nvSpPr>
            <p:spPr>
              <a:xfrm>
                <a:off x="1161333" y="3552361"/>
                <a:ext cx="3183628" cy="60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52E31-F799-8DBA-D428-80FB28BB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33" y="3552361"/>
                <a:ext cx="3183628" cy="601768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D3E77E-92A0-8E20-6768-DA786B36E400}"/>
                  </a:ext>
                </a:extLst>
              </p:cNvPr>
              <p:cNvSpPr txBox="1"/>
              <p:nvPr/>
            </p:nvSpPr>
            <p:spPr>
              <a:xfrm>
                <a:off x="1889328" y="4325241"/>
                <a:ext cx="237622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D3E77E-92A0-8E20-6768-DA786B36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28" y="4325241"/>
                <a:ext cx="2376228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D40FB-075C-2A5E-94B5-623E79AC847C}"/>
                  </a:ext>
                </a:extLst>
              </p:cNvPr>
              <p:cNvSpPr txBox="1"/>
              <p:nvPr/>
            </p:nvSpPr>
            <p:spPr>
              <a:xfrm>
                <a:off x="1880953" y="5134779"/>
                <a:ext cx="419730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D40FB-075C-2A5E-94B5-623E79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953" y="5134779"/>
                <a:ext cx="4197303" cy="616387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4EE7D-516B-2985-18C1-8695AA7B2E0C}"/>
                  </a:ext>
                </a:extLst>
              </p:cNvPr>
              <p:cNvSpPr txBox="1"/>
              <p:nvPr/>
            </p:nvSpPr>
            <p:spPr>
              <a:xfrm>
                <a:off x="4265516" y="2734809"/>
                <a:ext cx="2049535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4EE7D-516B-2985-18C1-8695AA7B2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16" y="2734809"/>
                <a:ext cx="2049535" cy="546945"/>
              </a:xfrm>
              <a:prstGeom prst="rect">
                <a:avLst/>
              </a:prstGeom>
              <a:blipFill>
                <a:blip r:embed="rId7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ED45C66-F5BE-1E7C-543C-154BE9FCAB93}"/>
              </a:ext>
            </a:extLst>
          </p:cNvPr>
          <p:cNvSpPr txBox="1"/>
          <p:nvPr/>
        </p:nvSpPr>
        <p:spPr>
          <a:xfrm>
            <a:off x="6419088" y="3552361"/>
            <a:ext cx="4611579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це поверне одиничну матрицю, то ми знаємо що транспонована матриця дорівнюється до оберненої матриці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1EA7A6-9445-24A0-CDD3-352243D9077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4344961" y="3853245"/>
            <a:ext cx="207412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10" grpId="0"/>
      <p:bldP spid="11" grpId="0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3DA4-819E-BDCF-48C6-BF0D24F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Камери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61D3A-213C-AB28-CBAF-933DE5D47726}"/>
                  </a:ext>
                </a:extLst>
              </p:cNvPr>
              <p:cNvSpPr txBox="1"/>
              <p:nvPr/>
            </p:nvSpPr>
            <p:spPr>
              <a:xfrm>
                <a:off x="1551964" y="1959642"/>
                <a:ext cx="989886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F61D3A-213C-AB28-CBAF-933DE5D47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4" y="1959642"/>
                <a:ext cx="989886" cy="546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49B61-57DD-B6ED-F6CE-97F31F1EC2DE}"/>
                  </a:ext>
                </a:extLst>
              </p:cNvPr>
              <p:cNvSpPr txBox="1"/>
              <p:nvPr/>
            </p:nvSpPr>
            <p:spPr>
              <a:xfrm>
                <a:off x="2541850" y="1959642"/>
                <a:ext cx="1664943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49B61-57DD-B6ED-F6CE-97F31F1E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50" y="1959642"/>
                <a:ext cx="1664943" cy="546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D40FB-075C-2A5E-94B5-623E79AC847C}"/>
                  </a:ext>
                </a:extLst>
              </p:cNvPr>
              <p:cNvSpPr txBox="1"/>
              <p:nvPr/>
            </p:nvSpPr>
            <p:spPr>
              <a:xfrm>
                <a:off x="1551964" y="2774905"/>
                <a:ext cx="419730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D40FB-075C-2A5E-94B5-623E79AC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4" y="2774905"/>
                <a:ext cx="4197303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4EE7D-516B-2985-18C1-8695AA7B2E0C}"/>
                  </a:ext>
                </a:extLst>
              </p:cNvPr>
              <p:cNvSpPr txBox="1"/>
              <p:nvPr/>
            </p:nvSpPr>
            <p:spPr>
              <a:xfrm>
                <a:off x="4206793" y="1959641"/>
                <a:ext cx="2049535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4EE7D-516B-2985-18C1-8695AA7B2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93" y="1959641"/>
                <a:ext cx="2049535" cy="546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8EBA4BE-BDE1-9E26-0A8B-E56CC6E33F2F}"/>
              </a:ext>
            </a:extLst>
          </p:cNvPr>
          <p:cNvSpPr/>
          <p:nvPr/>
        </p:nvSpPr>
        <p:spPr>
          <a:xfrm>
            <a:off x="3875714" y="2774905"/>
            <a:ext cx="1736521" cy="3122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7B2A8-7A51-25A9-8727-24C9E1C8CFF3}"/>
              </a:ext>
            </a:extLst>
          </p:cNvPr>
          <p:cNvSpPr/>
          <p:nvPr/>
        </p:nvSpPr>
        <p:spPr>
          <a:xfrm>
            <a:off x="1921779" y="3079048"/>
            <a:ext cx="1736521" cy="3122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03A44-2D31-DF90-036E-97845CD7A13F}"/>
                  </a:ext>
                </a:extLst>
              </p:cNvPr>
              <p:cNvSpPr txBox="1"/>
              <p:nvPr/>
            </p:nvSpPr>
            <p:spPr>
              <a:xfrm>
                <a:off x="6096000" y="2788221"/>
                <a:ext cx="3609834" cy="54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03A44-2D31-DF90-036E-97845CD7A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8221"/>
                <a:ext cx="3609834" cy="54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884FB9-3E82-B9FE-0FAB-D713DE74E720}"/>
              </a:ext>
            </a:extLst>
          </p:cNvPr>
          <p:cNvSpPr txBox="1"/>
          <p:nvPr/>
        </p:nvSpPr>
        <p:spPr>
          <a:xfrm>
            <a:off x="6769916" y="1853967"/>
            <a:ext cx="306198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є формула для скалярного добутку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A4ED44-8B06-A7DA-13E2-434BFC60B8FC}"/>
                  </a:ext>
                </a:extLst>
              </p:cNvPr>
              <p:cNvSpPr txBox="1"/>
              <p:nvPr/>
            </p:nvSpPr>
            <p:spPr>
              <a:xfrm>
                <a:off x="1551963" y="3590035"/>
                <a:ext cx="419730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A4ED44-8B06-A7DA-13E2-434BFC60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3" y="3590035"/>
                <a:ext cx="4197303" cy="616387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D37E0F9-2E7D-F5FF-19EA-F43508B6DD7D}"/>
              </a:ext>
            </a:extLst>
          </p:cNvPr>
          <p:cNvSpPr/>
          <p:nvPr/>
        </p:nvSpPr>
        <p:spPr>
          <a:xfrm>
            <a:off x="1921779" y="3590035"/>
            <a:ext cx="1802933" cy="3122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D2A1E-8C33-053A-3427-3FFEA46E0878}"/>
              </a:ext>
            </a:extLst>
          </p:cNvPr>
          <p:cNvSpPr txBox="1"/>
          <p:nvPr/>
        </p:nvSpPr>
        <p:spPr>
          <a:xfrm>
            <a:off x="6256328" y="3434895"/>
            <a:ext cx="335745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формула довжини вектора піднесенна до степеня 2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3CEDD5-0097-A451-77B0-77F1D78BFB40}"/>
                  </a:ext>
                </a:extLst>
              </p:cNvPr>
              <p:cNvSpPr txBox="1"/>
              <p:nvPr/>
            </p:nvSpPr>
            <p:spPr>
              <a:xfrm>
                <a:off x="1551962" y="4474740"/>
                <a:ext cx="2076338" cy="1239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3CEDD5-0097-A451-77B0-77F1D78BF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2" y="4474740"/>
                <a:ext cx="2076338" cy="1239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82FB49-A799-56BE-A479-315611793BFD}"/>
              </a:ext>
            </a:extLst>
          </p:cNvPr>
          <p:cNvSpPr/>
          <p:nvPr/>
        </p:nvSpPr>
        <p:spPr>
          <a:xfrm>
            <a:off x="3835522" y="3893169"/>
            <a:ext cx="1802933" cy="3122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357D2-4A23-6FC1-0EAC-814DC43579B4}"/>
                  </a:ext>
                </a:extLst>
              </p:cNvPr>
              <p:cNvSpPr txBox="1"/>
              <p:nvPr/>
            </p:nvSpPr>
            <p:spPr>
              <a:xfrm>
                <a:off x="3658300" y="4857219"/>
                <a:ext cx="95731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357D2-4A23-6FC1-0EAC-814DC4357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300" y="4857219"/>
                <a:ext cx="957313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4126CD3-F196-382D-3778-4C360082989C}"/>
              </a:ext>
            </a:extLst>
          </p:cNvPr>
          <p:cNvSpPr/>
          <p:nvPr/>
        </p:nvSpPr>
        <p:spPr>
          <a:xfrm>
            <a:off x="1795244" y="4474740"/>
            <a:ext cx="872455" cy="6761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EC828-35E6-F42D-5215-A55455611733}"/>
              </a:ext>
            </a:extLst>
          </p:cNvPr>
          <p:cNvSpPr/>
          <p:nvPr/>
        </p:nvSpPr>
        <p:spPr>
          <a:xfrm>
            <a:off x="4300760" y="1900062"/>
            <a:ext cx="2049535" cy="6761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0628F1-341D-BF6F-4507-C6CB3377C3E1}"/>
              </a:ext>
            </a:extLst>
          </p:cNvPr>
          <p:cNvSpPr/>
          <p:nvPr/>
        </p:nvSpPr>
        <p:spPr>
          <a:xfrm>
            <a:off x="2790040" y="5088180"/>
            <a:ext cx="775282" cy="6761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2C7CBA-734D-38EF-0386-3AF1DF80D37A}"/>
                  </a:ext>
                </a:extLst>
              </p:cNvPr>
              <p:cNvSpPr txBox="1"/>
              <p:nvPr/>
            </p:nvSpPr>
            <p:spPr>
              <a:xfrm>
                <a:off x="5410899" y="4474740"/>
                <a:ext cx="3991061" cy="64633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оберненна матриця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так як ми хотіли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2C7CBA-734D-38EF-0386-3AF1DF80D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99" y="4474740"/>
                <a:ext cx="3991061" cy="646331"/>
              </a:xfrm>
              <a:prstGeom prst="rect">
                <a:avLst/>
              </a:prstGeom>
              <a:blipFill>
                <a:blip r:embed="rId10"/>
                <a:stretch>
                  <a:fillRect l="-1376" t="-4717" r="-214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1EBA944-6DCB-517F-AD5F-1A24BC3881B5}"/>
              </a:ext>
            </a:extLst>
          </p:cNvPr>
          <p:cNvSpPr/>
          <p:nvPr/>
        </p:nvSpPr>
        <p:spPr>
          <a:xfrm>
            <a:off x="3875714" y="4773336"/>
            <a:ext cx="769899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1" animBg="1"/>
      <p:bldP spid="30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10862</TotalTime>
  <Words>1255</Words>
  <Application>Microsoft Office PowerPoint</Application>
  <PresentationFormat>Widescreen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Century Schoolbook</vt:lpstr>
      <vt:lpstr>Wingdings 2</vt:lpstr>
      <vt:lpstr>YouTube Sans</vt:lpstr>
      <vt:lpstr>View</vt:lpstr>
      <vt:lpstr>Простір Камери</vt:lpstr>
      <vt:lpstr>Камера</vt:lpstr>
      <vt:lpstr>Камера</vt:lpstr>
      <vt:lpstr>Матриця Камери</vt:lpstr>
      <vt:lpstr>Матриця Камери</vt:lpstr>
      <vt:lpstr>Матриця Камери </vt:lpstr>
      <vt:lpstr>Матриця Камери</vt:lpstr>
      <vt:lpstr>Матриця Камери</vt:lpstr>
      <vt:lpstr>Матриця Камери</vt:lpstr>
      <vt:lpstr>Простір Камери</vt:lpstr>
      <vt:lpstr>Камера</vt:lpstr>
      <vt:lpstr>Queue Live Video</vt:lpstr>
      <vt:lpstr>Поворот Камери</vt:lpstr>
      <vt:lpstr>Простір Камери</vt:lpstr>
      <vt:lpstr>Простір Камери</vt:lpstr>
      <vt:lpstr>Простір Камери</vt:lpstr>
      <vt:lpstr>Простір Камери</vt:lpstr>
      <vt:lpstr>Простір Камери</vt:lpstr>
      <vt:lpstr>Простір Камери</vt:lpstr>
      <vt:lpstr>Простір Камери</vt:lpstr>
      <vt:lpstr>Простір Камери</vt:lpstr>
      <vt:lpstr>Queue Live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Матриції Трансформовання</dc:title>
  <dc:creator>Szlachtycz, Ihor</dc:creator>
  <cp:lastModifiedBy>Michael Smith</cp:lastModifiedBy>
  <cp:revision>34</cp:revision>
  <dcterms:created xsi:type="dcterms:W3CDTF">2022-06-14T01:14:25Z</dcterms:created>
  <dcterms:modified xsi:type="dcterms:W3CDTF">2023-03-22T02:47:46Z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2022-06-14T01:14:32Z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5fd615f6-c12c-4c0c-9595-ddaa1006e57e</vt:lpwstr>
  </property>
  <property fmtid="{D5CDD505-2E9C-101B-9397-08002B2CF9AE}" pid="10" name="MSIP_Label_64e4cbe8-b4f6-45dc-bcba-6123dfd2d8bf_ContentBits">
    <vt:lpwstr>0</vt:lpwstr>
  </property>
</Properties>
</file>